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b" ContentType="application/vnd.ms-excel.sheet.binary.macroEnabled.12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18.xml" ContentType="application/vnd.openxmlformats-officedocument.presentationml.tags+xml"/>
  <Override PartName="/ppt/tags/tag24.xml" ContentType="application/vnd.openxmlformats-officedocument.presentationml.tags+xml"/>
  <Override PartName="/ppt/tags/tag11.xml" ContentType="application/vnd.openxmlformats-officedocument.presentationml.tags+xml"/>
  <Override PartName="/ppt/tags/tag19.xml" ContentType="application/vnd.openxmlformats-officedocument.presentationml.tags+xml"/>
  <Override PartName="/ppt/tags/tag25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16.xml" ContentType="application/vnd.openxmlformats-officedocument.presentationml.tags+xml"/>
  <Override PartName="/ppt/tags/tag15.xml" ContentType="application/vnd.openxmlformats-officedocument.presentationml.tags+xml"/>
  <Override PartName="/ppt/tags/tag14.xml" ContentType="application/vnd.openxmlformats-officedocument.presentationml.tags+xml"/>
  <Override PartName="/ppt/tags/tag13.xml" ContentType="application/vnd.openxmlformats-officedocument.presentationml.tags+xml"/>
  <Override PartName="/ppt/tags/tag17.xml" ContentType="application/vnd.openxmlformats-officedocument.presentationml.tag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7" r:id="rId2"/>
    <p:sldId id="259" r:id="rId3"/>
    <p:sldId id="2145708950" r:id="rId4"/>
    <p:sldId id="2145708951" r:id="rId5"/>
    <p:sldId id="2145708949" r:id="rId6"/>
    <p:sldId id="260" r:id="rId7"/>
    <p:sldId id="2145708933" r:id="rId8"/>
    <p:sldId id="2145708782" r:id="rId9"/>
    <p:sldId id="2145708948" r:id="rId10"/>
    <p:sldId id="2145708947" r:id="rId11"/>
  </p:sldIdLst>
  <p:sldSz cx="12192000" cy="6858000"/>
  <p:notesSz cx="6858000" cy="9144000"/>
  <p:custDataLst>
    <p:tags r:id="rId13"/>
  </p:custData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6" autoAdjust="0"/>
    <p:restoredTop sz="94660"/>
  </p:normalViewPr>
  <p:slideViewPr>
    <p:cSldViewPr snapToGrid="0">
      <p:cViewPr>
        <p:scale>
          <a:sx n="100" d="100"/>
          <a:sy n="100" d="100"/>
        </p:scale>
        <p:origin x="5874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.xlsb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1.xlsb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6437389770723101E-2"/>
          <c:y val="1.8731988472622477E-2"/>
          <c:w val="0.88492063492063489"/>
          <c:h val="0.86599423631123917"/>
        </c:manualLayout>
      </c:layout>
      <c:scatterChart>
        <c:scatterStyle val="lineMarker"/>
        <c:varyColors val="0"/>
        <c:ser>
          <c:idx val="0"/>
          <c:order val="0"/>
          <c:spPr>
            <a:ln w="76200" cmpd="sng" algn="ctr">
              <a:solidFill>
                <a:schemeClr val="accent1"/>
              </a:solidFill>
              <a:prstDash val="solid"/>
            </a:ln>
          </c:spPr>
          <c:marker>
            <c:symbol val="none"/>
          </c:marker>
          <c:xVal>
            <c:numRef>
              <c:f>Sheet1!$A$1:$J$1</c:f>
              <c:numCache>
                <c:formatCode>General</c:formatCod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numCache>
            </c:numRef>
          </c:xVal>
          <c:yVal>
            <c:numRef>
              <c:f>Sheet1!$A$2:$J$2</c:f>
              <c:numCache>
                <c:formatCode>General</c:formatCode>
                <c:ptCount val="10"/>
                <c:pt idx="0">
                  <c:v>49</c:v>
                </c:pt>
                <c:pt idx="1">
                  <c:v>58</c:v>
                </c:pt>
                <c:pt idx="2">
                  <c:v>72</c:v>
                </c:pt>
                <c:pt idx="3">
                  <c:v>80</c:v>
                </c:pt>
                <c:pt idx="4">
                  <c:v>107</c:v>
                </c:pt>
                <c:pt idx="5">
                  <c:v>128</c:v>
                </c:pt>
                <c:pt idx="6">
                  <c:v>194</c:v>
                </c:pt>
                <c:pt idx="7">
                  <c:v>168</c:v>
                </c:pt>
                <c:pt idx="8">
                  <c:v>193</c:v>
                </c:pt>
                <c:pt idx="9">
                  <c:v>235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B56-4BA5-9D5E-275C14A127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"/>
        <c:axId val="5"/>
      </c:scatterChart>
      <c:scatterChart>
        <c:scatterStyle val="lineMarker"/>
        <c:varyColors val="0"/>
        <c:ser>
          <c:idx val="1"/>
          <c:order val="1"/>
          <c:spPr>
            <a:ln w="19050" cmpd="sng" algn="ctr">
              <a:solidFill>
                <a:schemeClr val="accent4"/>
              </a:solidFill>
              <a:prstDash val="solid"/>
            </a:ln>
          </c:spPr>
          <c:marker>
            <c:symbol val="none"/>
          </c:marker>
          <c:xVal>
            <c:numRef>
              <c:f>Sheet1!$A$1:$J$1</c:f>
              <c:numCache>
                <c:formatCode>General</c:formatCod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numCache>
            </c:numRef>
          </c:xVal>
          <c:yVal>
            <c:numRef>
              <c:f>Sheet1!$A$3:$J$3</c:f>
              <c:numCache>
                <c:formatCode>General</c:formatCode>
                <c:ptCount val="10"/>
                <c:pt idx="0">
                  <c:v>0.7</c:v>
                </c:pt>
                <c:pt idx="1">
                  <c:v>0.57999999999999996</c:v>
                </c:pt>
                <c:pt idx="2">
                  <c:v>0.55000000000000004</c:v>
                </c:pt>
                <c:pt idx="3">
                  <c:v>0.56000000000000005</c:v>
                </c:pt>
                <c:pt idx="4">
                  <c:v>0.47</c:v>
                </c:pt>
                <c:pt idx="5">
                  <c:v>0.42</c:v>
                </c:pt>
                <c:pt idx="6">
                  <c:v>0.36</c:v>
                </c:pt>
                <c:pt idx="7">
                  <c:v>0.42</c:v>
                </c:pt>
                <c:pt idx="8">
                  <c:v>0.42</c:v>
                </c:pt>
                <c:pt idx="9">
                  <c:v>0.42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8B56-4BA5-9D5E-275C14A127B6}"/>
            </c:ext>
          </c:extLst>
        </c:ser>
        <c:ser>
          <c:idx val="2"/>
          <c:order val="2"/>
          <c:spPr>
            <a:ln w="19050" cmpd="sng" algn="ctr">
              <a:solidFill>
                <a:srgbClr val="969696"/>
              </a:solidFill>
              <a:prstDash val="solid"/>
            </a:ln>
          </c:spPr>
          <c:marker>
            <c:symbol val="none"/>
          </c:marker>
          <c:xVal>
            <c:numRef>
              <c:f>Sheet1!$A$1:$J$1</c:f>
              <c:numCache>
                <c:formatCode>General</c:formatCod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numCache>
            </c:numRef>
          </c:xVal>
          <c:yVal>
            <c:numRef>
              <c:f>Sheet1!$A$4:$J$4</c:f>
              <c:numCache>
                <c:formatCode>General</c:formatCode>
                <c:ptCount val="10"/>
                <c:pt idx="0">
                  <c:v>0.63</c:v>
                </c:pt>
                <c:pt idx="1">
                  <c:v>0.48</c:v>
                </c:pt>
                <c:pt idx="2">
                  <c:v>0.47</c:v>
                </c:pt>
                <c:pt idx="3">
                  <c:v>0.43</c:v>
                </c:pt>
                <c:pt idx="4">
                  <c:v>0.37</c:v>
                </c:pt>
                <c:pt idx="5">
                  <c:v>0.33</c:v>
                </c:pt>
                <c:pt idx="6">
                  <c:v>0.27</c:v>
                </c:pt>
                <c:pt idx="7">
                  <c:v>0.26</c:v>
                </c:pt>
                <c:pt idx="8">
                  <c:v>0.25</c:v>
                </c:pt>
                <c:pt idx="9">
                  <c:v>0.25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8B56-4BA5-9D5E-275C14A127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"/>
        <c:axId val="7"/>
      </c:scatterChart>
      <c:valAx>
        <c:axId val="4"/>
        <c:scaling>
          <c:orientation val="minMax"/>
          <c:max val="2024"/>
          <c:min val="2015"/>
        </c:scaling>
        <c:delete val="0"/>
        <c:axPos val="b"/>
        <c:majorGridlines>
          <c:spPr>
            <a:ln>
              <a:noFill/>
            </a:ln>
          </c:spPr>
        </c:majorGridlines>
        <c:numFmt formatCode="0;&quot;-&quot;0" sourceLinked="0"/>
        <c:majorTickMark val="out"/>
        <c:minorTickMark val="none"/>
        <c:tickLblPos val="nextTo"/>
        <c:spPr>
          <a:ln w="9525" cmpd="sng" algn="ctr">
            <a:solidFill>
              <a:schemeClr val="tx1"/>
            </a:solidFill>
            <a:prstDash val="solid"/>
          </a:ln>
        </c:spPr>
        <c:txPr>
          <a:bodyPr wrap="none"/>
          <a:lstStyle/>
          <a:p>
            <a:pPr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5"/>
        <c:crosses val="min"/>
        <c:crossBetween val="midCat"/>
        <c:majorUnit val="1"/>
      </c:valAx>
      <c:valAx>
        <c:axId val="5"/>
        <c:scaling>
          <c:orientation val="minMax"/>
          <c:max val="250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one"/>
        <c:spPr>
          <a:ln w="9525" cmpd="sng" algn="ctr">
            <a:solidFill>
              <a:schemeClr val="bg1"/>
            </a:solidFill>
            <a:prstDash val="solid"/>
          </a:ln>
        </c:spPr>
        <c:txPr>
          <a:bodyPr wrap="none"/>
          <a:lstStyle/>
          <a:p>
            <a:pPr>
              <a:defRPr sz="1400" kern="1200">
                <a:latin typeface="+mn-lt"/>
                <a:ea typeface="+mn-ea"/>
                <a:cs typeface="+mn-cs"/>
              </a:defRPr>
            </a:pPr>
            <a:endParaRPr lang="sv-SE"/>
          </a:p>
        </c:txPr>
        <c:crossAx val="4"/>
        <c:crosses val="min"/>
        <c:crossBetween val="midCat"/>
        <c:majorUnit val="50"/>
      </c:valAx>
      <c:valAx>
        <c:axId val="6"/>
        <c:scaling>
          <c:orientation val="minMax"/>
          <c:max val="2024"/>
          <c:min val="2015"/>
        </c:scaling>
        <c:delete val="1"/>
        <c:axPos val="b"/>
        <c:majorGridlines>
          <c:spPr>
            <a:ln>
              <a:noFill/>
            </a:ln>
          </c:spPr>
        </c:majorGridlines>
        <c:numFmt formatCode="0;&quot;-&quot;0" sourceLinked="0"/>
        <c:majorTickMark val="out"/>
        <c:minorTickMark val="none"/>
        <c:tickLblPos val="nextTo"/>
        <c:crossAx val="7"/>
        <c:crosses val="min"/>
        <c:crossBetween val="midCat"/>
        <c:majorUnit val="1"/>
      </c:valAx>
      <c:valAx>
        <c:axId val="7"/>
        <c:scaling>
          <c:orientation val="minMax"/>
          <c:max val="0.70000000000000007"/>
          <c:min val="0"/>
        </c:scaling>
        <c:delete val="0"/>
        <c:axPos val="r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one"/>
        <c:spPr>
          <a:ln w="9525" cmpd="sng" algn="ctr">
            <a:solidFill>
              <a:schemeClr val="bg1"/>
            </a:solidFill>
            <a:prstDash val="solid"/>
          </a:ln>
        </c:spPr>
        <c:txPr>
          <a:bodyPr wrap="none"/>
          <a:lstStyle/>
          <a:p>
            <a:pPr>
              <a:defRPr sz="1400" kern="1200">
                <a:latin typeface="+mn-lt"/>
                <a:ea typeface="+mn-ea"/>
                <a:cs typeface="+mn-cs"/>
              </a:defRPr>
            </a:pPr>
            <a:endParaRPr lang="sv-SE"/>
          </a:p>
        </c:txPr>
        <c:crossAx val="6"/>
        <c:crosses val="max"/>
        <c:crossBetween val="midCat"/>
        <c:majorUnit val="0.1"/>
      </c:valAx>
    </c:plotArea>
    <c:plotVisOnly val="0"/>
    <c:dispBlanksAs val="gap"/>
    <c:showDLblsOverMax val="1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1009463722397478E-2"/>
          <c:y val="2.0967741935483872E-2"/>
          <c:w val="0.917981072555205"/>
          <c:h val="0.95806451612903221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accent1"/>
            </a:solidFill>
            <a:ln w="12700" cmpd="sng" algn="ctr">
              <a:solidFill>
                <a:schemeClr val="bg1"/>
              </a:solidFill>
              <a:prstDash val="solid"/>
            </a:ln>
          </c:spPr>
          <c:invertIfNegative val="0"/>
          <c:val>
            <c:numRef>
              <c:f>Sheet1!$A$1</c:f>
              <c:numCache>
                <c:formatCode>General</c:formatCode>
                <c:ptCount val="1"/>
                <c:pt idx="0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34-4FF8-A825-631E6A7759F9}"/>
            </c:ext>
          </c:extLst>
        </c:ser>
        <c:ser>
          <c:idx val="1"/>
          <c:order val="1"/>
          <c:spPr>
            <a:solidFill>
              <a:schemeClr val="accent1"/>
            </a:solidFill>
            <a:ln w="12700" cmpd="sng" algn="ctr">
              <a:solidFill>
                <a:schemeClr val="bg1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 w="12700" cmpd="sng" algn="ctr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0-75CF-4824-A40A-CD3A5FAA57DF}"/>
              </c:ext>
            </c:extLst>
          </c:dPt>
          <c:val>
            <c:numRef>
              <c:f>Sheet1!$A$2</c:f>
              <c:numCache>
                <c:formatCode>General</c:formatCode>
                <c:ptCount val="1"/>
                <c:pt idx="0">
                  <c:v>14.000000000000002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A34-4FF8-A825-631E6A7759F9}"/>
            </c:ext>
          </c:extLst>
        </c:ser>
        <c:ser>
          <c:idx val="2"/>
          <c:order val="2"/>
          <c:spPr>
            <a:solidFill>
              <a:schemeClr val="accent4"/>
            </a:solidFill>
            <a:ln w="12700" cmpd="sng" algn="ctr">
              <a:solidFill>
                <a:schemeClr val="bg1"/>
              </a:solidFill>
              <a:prstDash val="solid"/>
            </a:ln>
          </c:spPr>
          <c:invertIfNegative val="0"/>
          <c:val>
            <c:numRef>
              <c:f>Sheet1!$A$3</c:f>
              <c:numCache>
                <c:formatCode>General</c:formatCode>
                <c:ptCount val="1"/>
                <c:pt idx="0">
                  <c:v>16.000000000000004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A34-4FF8-A825-631E6A7759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255510543"/>
        <c:axId val="1"/>
      </c:barChart>
      <c:catAx>
        <c:axId val="255510543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1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255510543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DD17B2-BABC-4AF7-AAE8-0EBFE9D52C8A}" type="datetimeFigureOut">
              <a:rPr lang="sv-SE" smtClean="0"/>
              <a:t>2025-02-11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883E9F-0B2E-46B3-A329-45E752D8C9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5624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A4A120-566B-4988-87EE-510DCBF3C487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2086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A4A120-566B-4988-87EE-510DCBF3C487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5890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A4A120-566B-4988-87EE-510DCBF3C487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0791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A4A120-566B-4988-87EE-510DCBF3C487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72764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A4A120-566B-4988-87EE-510DCBF3C487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3672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suddig, blå, Färggrann, Electric blue&#10;&#10;Automatiskt genererad beskrivning">
            <a:extLst>
              <a:ext uri="{FF2B5EF4-FFF2-40B4-BE49-F238E27FC236}">
                <a16:creationId xmlns:a16="http://schemas.microsoft.com/office/drawing/2014/main" id="{B54CBB9B-AB3B-B101-E044-F87D18ABF5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373187" y="2276476"/>
            <a:ext cx="6728045" cy="2317532"/>
          </a:xfrm>
        </p:spPr>
        <p:txBody>
          <a:bodyPr anchor="b"/>
          <a:lstStyle>
            <a:lvl1pPr algn="l">
              <a:lnSpc>
                <a:spcPct val="100000"/>
              </a:lnSpc>
              <a:defRPr sz="6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 dirty="0"/>
              <a:t>Klicka här för huvudrubrik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5E48ED02-6F6C-4780-8139-C40FAB95BA8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73187" y="4726378"/>
            <a:ext cx="6728045" cy="691738"/>
          </a:xfrm>
        </p:spPr>
        <p:txBody>
          <a:bodyPr lIns="18000">
            <a:no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underrubrik</a:t>
            </a:r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913533C6-CDAE-219B-37A7-0335E8323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13" y="670916"/>
            <a:ext cx="1219933" cy="381907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190096FF-F467-DF7F-5943-E0C67116CB60}"/>
              </a:ext>
            </a:extLst>
          </p:cNvPr>
          <p:cNvSpPr/>
          <p:nvPr/>
        </p:nvSpPr>
        <p:spPr>
          <a:xfrm>
            <a:off x="658813" y="6427829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 dirty="0">
                <a:solidFill>
                  <a:schemeClr val="tx1"/>
                </a:solidFill>
              </a:rPr>
              <a:t>Sparande &amp; Pension</a:t>
            </a:r>
          </a:p>
        </p:txBody>
      </p:sp>
    </p:spTree>
    <p:extLst>
      <p:ext uri="{BB962C8B-B14F-4D97-AF65-F5344CB8AC3E}">
        <p14:creationId xmlns:p14="http://schemas.microsoft.com/office/powerpoint/2010/main" val="3889567841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e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8813" y="1591734"/>
            <a:ext cx="3492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innehåll 9">
            <a:extLst>
              <a:ext uri="{FF2B5EF4-FFF2-40B4-BE49-F238E27FC236}">
                <a16:creationId xmlns:a16="http://schemas.microsoft.com/office/drawing/2014/main" id="{52B1C0D2-B940-4C02-8CC3-242FAB10C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349840" y="1592263"/>
            <a:ext cx="3492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9">
            <a:extLst>
              <a:ext uri="{FF2B5EF4-FFF2-40B4-BE49-F238E27FC236}">
                <a16:creationId xmlns:a16="http://schemas.microsoft.com/office/drawing/2014/main" id="{C960534B-273F-AED3-6D13-3CF14C36FF6F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040867" y="1592263"/>
            <a:ext cx="3492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3" name="Platshållare för datum 12">
            <a:extLst>
              <a:ext uri="{FF2B5EF4-FFF2-40B4-BE49-F238E27FC236}">
                <a16:creationId xmlns:a16="http://schemas.microsoft.com/office/drawing/2014/main" id="{90EB9EEF-C5A5-E969-55A8-608380F1BB5B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4" name="Platshållare för sidfot 13">
            <a:extLst>
              <a:ext uri="{FF2B5EF4-FFF2-40B4-BE49-F238E27FC236}">
                <a16:creationId xmlns:a16="http://schemas.microsoft.com/office/drawing/2014/main" id="{6CC0530A-2E7D-8B59-EAD1-78493180A706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15" name="Platshållare för bildnummer 14">
            <a:extLst>
              <a:ext uri="{FF2B5EF4-FFF2-40B4-BE49-F238E27FC236}">
                <a16:creationId xmlns:a16="http://schemas.microsoft.com/office/drawing/2014/main" id="{77D16270-4C9F-48B7-36C2-B56B968B192A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27087308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7" pos="2615">
          <p15:clr>
            <a:srgbClr val="FBAE40"/>
          </p15:clr>
        </p15:guide>
        <p15:guide id="8" pos="2739">
          <p15:clr>
            <a:srgbClr val="FBAE40"/>
          </p15:clr>
        </p15:guide>
        <p15:guide id="9" pos="4941">
          <p15:clr>
            <a:srgbClr val="FBAE40"/>
          </p15:clr>
        </p15:guide>
        <p15:guide id="10" pos="5065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yra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6CCCA84-24B3-4EAD-A098-98F2B709851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0F9C4E7-D75E-4CEC-A907-0197C914EA0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8813" y="1592263"/>
            <a:ext cx="5345754" cy="21330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innehåll 9">
            <a:extLst>
              <a:ext uri="{FF2B5EF4-FFF2-40B4-BE49-F238E27FC236}">
                <a16:creationId xmlns:a16="http://schemas.microsoft.com/office/drawing/2014/main" id="{52B1C0D2-B940-4C02-8CC3-242FAB10C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187754" y="1592263"/>
            <a:ext cx="5345754" cy="21330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3" name="Platshållare för datum 12">
            <a:extLst>
              <a:ext uri="{FF2B5EF4-FFF2-40B4-BE49-F238E27FC236}">
                <a16:creationId xmlns:a16="http://schemas.microsoft.com/office/drawing/2014/main" id="{36340640-B1D3-EE0A-DDCD-5F89B0D8F66B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4" name="Platshållare för innehåll 9">
            <a:extLst>
              <a:ext uri="{FF2B5EF4-FFF2-40B4-BE49-F238E27FC236}">
                <a16:creationId xmlns:a16="http://schemas.microsoft.com/office/drawing/2014/main" id="{A7414E66-C248-2376-FA40-E3F7F6B66F5F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58813" y="3904724"/>
            <a:ext cx="5345754" cy="21330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5" name="Platshållare för innehåll 9">
            <a:extLst>
              <a:ext uri="{FF2B5EF4-FFF2-40B4-BE49-F238E27FC236}">
                <a16:creationId xmlns:a16="http://schemas.microsoft.com/office/drawing/2014/main" id="{6248EC34-F4D1-7D69-3907-D48F5A9C7C24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6187754" y="3904724"/>
            <a:ext cx="5345754" cy="21330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062219974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5" pos="3784">
          <p15:clr>
            <a:srgbClr val="FBAE40"/>
          </p15:clr>
        </p15:guide>
        <p15:guide id="6" pos="3896">
          <p15:clr>
            <a:srgbClr val="FBAE40"/>
          </p15:clr>
        </p15:guide>
        <p15:guide id="7" orient="horz" pos="2347">
          <p15:clr>
            <a:srgbClr val="FBAE40"/>
          </p15:clr>
        </p15:guide>
        <p15:guide id="8" orient="horz" pos="245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x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6CCCA84-24B3-4EAD-A098-98F2B709851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0F9C4E7-D75E-4CEC-A907-0197C914EA0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8813" y="1592263"/>
            <a:ext cx="3492000" cy="2134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innehåll 9">
            <a:extLst>
              <a:ext uri="{FF2B5EF4-FFF2-40B4-BE49-F238E27FC236}">
                <a16:creationId xmlns:a16="http://schemas.microsoft.com/office/drawing/2014/main" id="{52B1C0D2-B940-4C02-8CC3-242FAB10C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349840" y="1592792"/>
            <a:ext cx="3492000" cy="2134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9">
            <a:extLst>
              <a:ext uri="{FF2B5EF4-FFF2-40B4-BE49-F238E27FC236}">
                <a16:creationId xmlns:a16="http://schemas.microsoft.com/office/drawing/2014/main" id="{C960534B-273F-AED3-6D13-3CF14C36FF6F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040867" y="1592792"/>
            <a:ext cx="3492000" cy="2134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2" name="Platshållare för innehåll 9">
            <a:extLst>
              <a:ext uri="{FF2B5EF4-FFF2-40B4-BE49-F238E27FC236}">
                <a16:creationId xmlns:a16="http://schemas.microsoft.com/office/drawing/2014/main" id="{972A835F-1280-1278-A70E-43BE31BF52E0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58813" y="3905184"/>
            <a:ext cx="3491359" cy="2134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4" name="Platshållare för innehåll 9">
            <a:extLst>
              <a:ext uri="{FF2B5EF4-FFF2-40B4-BE49-F238E27FC236}">
                <a16:creationId xmlns:a16="http://schemas.microsoft.com/office/drawing/2014/main" id="{C19C3C31-BB0C-9DCF-DA18-B055B939D12B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349839" y="3905184"/>
            <a:ext cx="3491359" cy="2134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6" name="Platshållare för innehåll 9">
            <a:extLst>
              <a:ext uri="{FF2B5EF4-FFF2-40B4-BE49-F238E27FC236}">
                <a16:creationId xmlns:a16="http://schemas.microsoft.com/office/drawing/2014/main" id="{6C3E56EC-04D7-DA3B-B2A4-E8008CF20E95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040865" y="3905184"/>
            <a:ext cx="3491359" cy="2134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8" name="Platshållare för datum 17">
            <a:extLst>
              <a:ext uri="{FF2B5EF4-FFF2-40B4-BE49-F238E27FC236}">
                <a16:creationId xmlns:a16="http://schemas.microsoft.com/office/drawing/2014/main" id="{8868A882-75D8-BA1F-5554-FDF7CE31B701}"/>
              </a:ext>
            </a:extLst>
          </p:cNvPr>
          <p:cNvSpPr>
            <a:spLocks noGrp="1"/>
          </p:cNvSpPr>
          <p:nvPr>
            <p:ph type="dt" sz="half" idx="28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71980835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3" orient="horz" pos="2349">
          <p15:clr>
            <a:srgbClr val="FBAE40"/>
          </p15:clr>
        </p15:guide>
        <p15:guide id="4" orient="horz" pos="245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F1D1471-1168-4B89-AE06-1B28E870BBE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11E16FB-49F2-4EEB-8848-A02609C490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A6508FE-DA51-811E-F0C2-BFC6705E703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03026041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4C37CD6-2816-4A21-8218-88E8630B4E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1A56ED-E60C-41F7-BD69-FD3E28EFC35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C31AF3F-3D72-4136-5A73-A459F80C3913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8342209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6CCCA84-24B3-4EAD-A098-98F2B709851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0F9C4E7-D75E-4CEC-A907-0197C914EA0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9802" y="1592263"/>
            <a:ext cx="5346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5076AE94-F57E-1680-57F2-B678DA0929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9804" y="368300"/>
            <a:ext cx="5346000" cy="9191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för skriv rubrik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9076C6D-9424-0468-A024-3CC24FD8B8B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86198" y="368301"/>
            <a:ext cx="5346000" cy="5668436"/>
          </a:xfrm>
          <a:prstGeom prst="roundRect">
            <a:avLst>
              <a:gd name="adj" fmla="val 2297"/>
            </a:avLst>
          </a:prstGeom>
          <a:blipFill>
            <a:blip r:embed="rId2"/>
            <a:srcRect/>
            <a:stretch>
              <a:fillRect l="-63134" r="-63134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z="800" dirty="0"/>
              <a:t> </a:t>
            </a:r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63AB8A59-C7B7-968E-5864-48EEF0C94928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35909481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3" pos="3896">
          <p15:clr>
            <a:srgbClr val="FBAE40"/>
          </p15:clr>
        </p15:guide>
        <p15:guide id="4" pos="378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6CCCA84-24B3-4EAD-A098-98F2B709851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0F9C4E7-D75E-4CEC-A907-0197C914EA0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187379" y="1592263"/>
            <a:ext cx="5346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D54898F-A029-863B-9191-2344CF806B91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63584" y="368828"/>
            <a:ext cx="5346000" cy="5668436"/>
          </a:xfrm>
          <a:prstGeom prst="roundRect">
            <a:avLst>
              <a:gd name="adj" fmla="val 2297"/>
            </a:avLst>
          </a:prstGeom>
          <a:blipFill>
            <a:blip r:embed="rId2"/>
            <a:srcRect/>
            <a:stretch>
              <a:fillRect l="-63134" r="-63134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z="800" dirty="0"/>
              <a:t> </a:t>
            </a:r>
            <a:endParaRPr lang="sv-SE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46F32C0C-CD3C-C5B2-8A21-61FD405F3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7378" y="368300"/>
            <a:ext cx="5346000" cy="9191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96C0D7AD-21DE-4E90-B967-DAE9CC089535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09670435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3" pos="3787">
          <p15:clr>
            <a:srgbClr val="FBAE40"/>
          </p15:clr>
        </p15:guide>
        <p15:guide id="4" pos="389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ch sto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6CCCA84-24B3-4EAD-A098-98F2B709851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0F9C4E7-D75E-4CEC-A907-0197C914EA0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9802" y="1592263"/>
            <a:ext cx="3492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5076AE94-F57E-1680-57F2-B678DA0929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9804" y="368300"/>
            <a:ext cx="3492000" cy="9191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för skriv rubrik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9076C6D-9424-0468-A024-3CC24FD8B8B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343401" y="368301"/>
            <a:ext cx="7188798" cy="5668436"/>
          </a:xfrm>
          <a:prstGeom prst="roundRect">
            <a:avLst>
              <a:gd name="adj" fmla="val 2297"/>
            </a:avLst>
          </a:prstGeom>
          <a:blipFill>
            <a:blip r:embed="rId2"/>
            <a:srcRect/>
            <a:stretch>
              <a:fillRect l="-63134" r="-63134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z="800" dirty="0"/>
              <a:t> </a:t>
            </a:r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E6AC8383-03C9-C389-F731-2F56DAFEB653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3134260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3" pos="2615">
          <p15:clr>
            <a:srgbClr val="FBAE40"/>
          </p15:clr>
        </p15:guide>
        <p15:guide id="4" pos="2736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+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6CCCA84-24B3-4EAD-A098-98F2B709851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0F9C4E7-D75E-4CEC-A907-0197C914EA0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8813" y="1591734"/>
            <a:ext cx="3492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innehåll 9">
            <a:extLst>
              <a:ext uri="{FF2B5EF4-FFF2-40B4-BE49-F238E27FC236}">
                <a16:creationId xmlns:a16="http://schemas.microsoft.com/office/drawing/2014/main" id="{52B1C0D2-B940-4C02-8CC3-242FAB10C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349840" y="1592263"/>
            <a:ext cx="3492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C6F75F4-DB12-1C0E-A19E-55DB33A2BF54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040200" y="1592262"/>
            <a:ext cx="3491997" cy="4444473"/>
          </a:xfrm>
          <a:prstGeom prst="roundRect">
            <a:avLst>
              <a:gd name="adj" fmla="val 3631"/>
            </a:avLst>
          </a:prstGeom>
          <a:blipFill>
            <a:blip r:embed="rId2"/>
            <a:srcRect/>
            <a:stretch>
              <a:fillRect l="-63134" r="-63134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z="800" dirty="0"/>
              <a:t> </a:t>
            </a:r>
            <a:endParaRPr lang="sv-SE" dirty="0"/>
          </a:p>
        </p:txBody>
      </p:sp>
      <p:sp>
        <p:nvSpPr>
          <p:cNvPr id="13" name="Platshållare för datum 12">
            <a:extLst>
              <a:ext uri="{FF2B5EF4-FFF2-40B4-BE49-F238E27FC236}">
                <a16:creationId xmlns:a16="http://schemas.microsoft.com/office/drawing/2014/main" id="{86E162C7-A370-FE7E-E124-6B24933952D4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05878008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3" pos="2615">
          <p15:clr>
            <a:srgbClr val="FBAE40"/>
          </p15:clr>
        </p15:guide>
        <p15:guide id="4" pos="2739">
          <p15:clr>
            <a:srgbClr val="FBAE40"/>
          </p15:clr>
        </p15:guide>
        <p15:guide id="5" pos="4941">
          <p15:clr>
            <a:srgbClr val="FBAE40"/>
          </p15:clr>
        </p15:guide>
        <p15:guide id="6" pos="5065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ch 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6CCCA84-24B3-4EAD-A098-98F2B709851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0F9C4E7-D75E-4CEC-A907-0197C914EA0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9802" y="1592263"/>
            <a:ext cx="5346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5076AE94-F57E-1680-57F2-B678DA0929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9804" y="368300"/>
            <a:ext cx="5346000" cy="9191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för skriv rubrik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9076C6D-9424-0468-A024-3CC24FD8B8B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86198" y="368300"/>
            <a:ext cx="5346000" cy="2754000"/>
          </a:xfrm>
          <a:prstGeom prst="roundRect">
            <a:avLst>
              <a:gd name="adj" fmla="val 4322"/>
            </a:avLst>
          </a:prstGeom>
          <a:blipFill>
            <a:blip r:embed="rId2"/>
            <a:srcRect/>
            <a:stretch>
              <a:fillRect l="-63134" r="-63134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z="800" dirty="0"/>
              <a:t> </a:t>
            </a:r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63AB8A59-C7B7-968E-5864-48EEF0C94928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BD5C84C1-B823-C312-FE8D-8B15C4F88E91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6186198" y="3283263"/>
            <a:ext cx="5346000" cy="2754000"/>
          </a:xfrm>
          <a:prstGeom prst="roundRect">
            <a:avLst>
              <a:gd name="adj" fmla="val 4322"/>
            </a:avLst>
          </a:prstGeom>
          <a:blipFill>
            <a:blip r:embed="rId2"/>
            <a:srcRect/>
            <a:stretch>
              <a:fillRect l="-63134" r="-63134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z="800" dirty="0"/>
              <a:t>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56567472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pos="3896">
          <p15:clr>
            <a:srgbClr val="FBAE40"/>
          </p15:clr>
        </p15:guide>
        <p15:guide id="2" pos="378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En bild som visar blå, Electric blue, suddig, Färggrann&#10;&#10;Automatiskt genererad beskrivning">
            <a:extLst>
              <a:ext uri="{FF2B5EF4-FFF2-40B4-BE49-F238E27FC236}">
                <a16:creationId xmlns:a16="http://schemas.microsoft.com/office/drawing/2014/main" id="{CE4F8F7F-CDB4-AEF0-23EF-CFF5E919FD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373187" y="2276476"/>
            <a:ext cx="6728045" cy="2317532"/>
          </a:xfrm>
        </p:spPr>
        <p:txBody>
          <a:bodyPr anchor="b"/>
          <a:lstStyle>
            <a:lvl1pPr algn="l">
              <a:lnSpc>
                <a:spcPct val="100000"/>
              </a:lnSpc>
              <a:defRPr sz="6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 dirty="0"/>
              <a:t>Klicka här för huvudrubrik</a:t>
            </a:r>
          </a:p>
        </p:txBody>
      </p:sp>
      <p:sp>
        <p:nvSpPr>
          <p:cNvPr id="8" name="Underrubrik 2">
            <a:extLst>
              <a:ext uri="{FF2B5EF4-FFF2-40B4-BE49-F238E27FC236}">
                <a16:creationId xmlns:a16="http://schemas.microsoft.com/office/drawing/2014/main" id="{00F15F9A-1553-42E3-517A-C0F82C4AE7C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73187" y="4726378"/>
            <a:ext cx="6728045" cy="691738"/>
          </a:xfrm>
        </p:spPr>
        <p:txBody>
          <a:bodyPr lIns="18000">
            <a:no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underrubrik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8666BBB-09C6-309F-3987-8779D7656F43}"/>
              </a:ext>
            </a:extLst>
          </p:cNvPr>
          <p:cNvSpPr/>
          <p:nvPr/>
        </p:nvSpPr>
        <p:spPr>
          <a:xfrm>
            <a:off x="658813" y="6427829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 dirty="0">
                <a:solidFill>
                  <a:schemeClr val="tx1"/>
                </a:solidFill>
              </a:rPr>
              <a:t>Sparande &amp; Pension</a:t>
            </a:r>
          </a:p>
        </p:txBody>
      </p:sp>
      <p:pic>
        <p:nvPicPr>
          <p:cNvPr id="10" name="Picture 7">
            <a:extLst>
              <a:ext uri="{FF2B5EF4-FFF2-40B4-BE49-F238E27FC236}">
                <a16:creationId xmlns:a16="http://schemas.microsoft.com/office/drawing/2014/main" id="{5CDEE814-C7D0-6DED-6C24-BE8C81AB3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8813" y="670916"/>
            <a:ext cx="1219933" cy="38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532677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o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blå, suddig, Färggrann&#10;&#10;Automatiskt genererad beskrivning">
            <a:extLst>
              <a:ext uri="{FF2B5EF4-FFF2-40B4-BE49-F238E27FC236}">
                <a16:creationId xmlns:a16="http://schemas.microsoft.com/office/drawing/2014/main" id="{FB37589D-D485-5228-47F5-5C261C042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58813" y="2649007"/>
            <a:ext cx="10874375" cy="2317532"/>
          </a:xfrm>
        </p:spPr>
        <p:txBody>
          <a:bodyPr anchor="ctr"/>
          <a:lstStyle>
            <a:lvl1pPr algn="ctr">
              <a:lnSpc>
                <a:spcPct val="100000"/>
              </a:lnSpc>
              <a:defRPr sz="6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 dirty="0"/>
              <a:t>Klicka och skriv text</a:t>
            </a:r>
          </a:p>
        </p:txBody>
      </p:sp>
      <p:pic>
        <p:nvPicPr>
          <p:cNvPr id="3" name="Picture 7">
            <a:extLst>
              <a:ext uri="{FF2B5EF4-FFF2-40B4-BE49-F238E27FC236}">
                <a16:creationId xmlns:a16="http://schemas.microsoft.com/office/drawing/2014/main" id="{93F41713-06A7-C8CE-720E-92DA19055F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150" y="1543098"/>
            <a:ext cx="1390109" cy="43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531221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suddig, blå, Färggrann, Electric blue&#10;&#10;Automatiskt genererad beskrivning">
            <a:extLst>
              <a:ext uri="{FF2B5EF4-FFF2-40B4-BE49-F238E27FC236}">
                <a16:creationId xmlns:a16="http://schemas.microsoft.com/office/drawing/2014/main" id="{B54CBB9B-AB3B-B101-E044-F87D18ABF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373187" y="2276476"/>
            <a:ext cx="6728045" cy="2317532"/>
          </a:xfrm>
        </p:spPr>
        <p:txBody>
          <a:bodyPr anchor="b"/>
          <a:lstStyle>
            <a:lvl1pPr algn="l">
              <a:lnSpc>
                <a:spcPct val="100000"/>
              </a:lnSpc>
              <a:defRPr sz="6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 dirty="0"/>
              <a:t>Klicka här för huvudrubrik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5E48ED02-6F6C-4780-8139-C40FAB95BA8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73187" y="4726378"/>
            <a:ext cx="6728045" cy="691738"/>
          </a:xfrm>
        </p:spPr>
        <p:txBody>
          <a:bodyPr lIns="18000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underrubrik</a:t>
            </a:r>
          </a:p>
        </p:txBody>
      </p:sp>
      <p:pic>
        <p:nvPicPr>
          <p:cNvPr id="3" name="Picture 14">
            <a:extLst>
              <a:ext uri="{FF2B5EF4-FFF2-40B4-BE49-F238E27FC236}">
                <a16:creationId xmlns:a16="http://schemas.microsoft.com/office/drawing/2014/main" id="{9AAE985D-B0EC-8931-62BD-99A4079F16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338" y="6363938"/>
            <a:ext cx="128587" cy="207399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6197BD0-91B6-B59D-90E6-9770FDB07E71}"/>
              </a:ext>
            </a:extLst>
          </p:cNvPr>
          <p:cNvSpPr/>
          <p:nvPr/>
        </p:nvSpPr>
        <p:spPr>
          <a:xfrm>
            <a:off x="658813" y="6427829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 dirty="0">
                <a:solidFill>
                  <a:schemeClr val="tx1"/>
                </a:solidFill>
              </a:rPr>
              <a:t>Sparande &amp; Pension</a:t>
            </a:r>
          </a:p>
        </p:txBody>
      </p:sp>
    </p:spTree>
    <p:extLst>
      <p:ext uri="{BB962C8B-B14F-4D97-AF65-F5344CB8AC3E}">
        <p14:creationId xmlns:p14="http://schemas.microsoft.com/office/powerpoint/2010/main" val="23953539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elsida - Blå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373187" y="2276476"/>
            <a:ext cx="6728045" cy="2317532"/>
          </a:xfrm>
        </p:spPr>
        <p:txBody>
          <a:bodyPr anchor="b"/>
          <a:lstStyle>
            <a:lvl1pPr algn="l">
              <a:lnSpc>
                <a:spcPct val="100000"/>
              </a:lnSpc>
              <a:defRPr sz="6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 dirty="0"/>
              <a:t>Klicka här för huvudrubrik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5E48ED02-6F6C-4780-8139-C40FAB95BA8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73187" y="4726378"/>
            <a:ext cx="6728045" cy="691738"/>
          </a:xfrm>
        </p:spPr>
        <p:txBody>
          <a:bodyPr lIns="18000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underrubrik</a:t>
            </a:r>
          </a:p>
        </p:txBody>
      </p:sp>
      <p:pic>
        <p:nvPicPr>
          <p:cNvPr id="3" name="Picture 14">
            <a:extLst>
              <a:ext uri="{FF2B5EF4-FFF2-40B4-BE49-F238E27FC236}">
                <a16:creationId xmlns:a16="http://schemas.microsoft.com/office/drawing/2014/main" id="{9AAE985D-B0EC-8931-62BD-99A4079F1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338" y="6363938"/>
            <a:ext cx="128587" cy="207399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636E1F1B-94E2-7B7E-12BD-F60E32161C62}"/>
              </a:ext>
            </a:extLst>
          </p:cNvPr>
          <p:cNvSpPr/>
          <p:nvPr/>
        </p:nvSpPr>
        <p:spPr>
          <a:xfrm>
            <a:off x="658813" y="6427829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 dirty="0">
                <a:solidFill>
                  <a:schemeClr val="tx1"/>
                </a:solidFill>
              </a:rPr>
              <a:t>Sparande &amp; Pension</a:t>
            </a:r>
          </a:p>
        </p:txBody>
      </p:sp>
    </p:spTree>
    <p:extLst>
      <p:ext uri="{BB962C8B-B14F-4D97-AF65-F5344CB8AC3E}">
        <p14:creationId xmlns:p14="http://schemas.microsoft.com/office/powerpoint/2010/main" val="41018498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elsida - 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373187" y="2276476"/>
            <a:ext cx="6728045" cy="2317532"/>
          </a:xfrm>
        </p:spPr>
        <p:txBody>
          <a:bodyPr anchor="b"/>
          <a:lstStyle>
            <a:lvl1pPr algn="l">
              <a:lnSpc>
                <a:spcPct val="100000"/>
              </a:lnSpc>
              <a:defRPr sz="6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 dirty="0"/>
              <a:t>Klicka här för huvudrubrik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5E48ED02-6F6C-4780-8139-C40FAB95BA8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73187" y="4726378"/>
            <a:ext cx="6728045" cy="691738"/>
          </a:xfrm>
        </p:spPr>
        <p:txBody>
          <a:bodyPr lIns="18000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underrubrik</a:t>
            </a:r>
          </a:p>
        </p:txBody>
      </p:sp>
      <p:pic>
        <p:nvPicPr>
          <p:cNvPr id="3" name="Picture 14">
            <a:extLst>
              <a:ext uri="{FF2B5EF4-FFF2-40B4-BE49-F238E27FC236}">
                <a16:creationId xmlns:a16="http://schemas.microsoft.com/office/drawing/2014/main" id="{9AAE985D-B0EC-8931-62BD-99A4079F1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338" y="6363938"/>
            <a:ext cx="128587" cy="207399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42E26680-8F18-7368-8C9F-3CE8E0F7CF3E}"/>
              </a:ext>
            </a:extLst>
          </p:cNvPr>
          <p:cNvSpPr/>
          <p:nvPr/>
        </p:nvSpPr>
        <p:spPr>
          <a:xfrm>
            <a:off x="658813" y="6427829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 dirty="0">
                <a:solidFill>
                  <a:schemeClr val="tx1"/>
                </a:solidFill>
              </a:rPr>
              <a:t>Sparande &amp; Pension</a:t>
            </a:r>
          </a:p>
        </p:txBody>
      </p:sp>
    </p:spTree>
    <p:extLst>
      <p:ext uri="{BB962C8B-B14F-4D97-AF65-F5344CB8AC3E}">
        <p14:creationId xmlns:p14="http://schemas.microsoft.com/office/powerpoint/2010/main" val="36012026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u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blå, suddig, Färggrann&#10;&#10;Automatiskt genererad beskrivning">
            <a:extLst>
              <a:ext uri="{FF2B5EF4-FFF2-40B4-BE49-F238E27FC236}">
                <a16:creationId xmlns:a16="http://schemas.microsoft.com/office/drawing/2014/main" id="{B387F78B-71A9-DD37-DE37-E736C113F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24">
            <a:extLst>
              <a:ext uri="{FF2B5EF4-FFF2-40B4-BE49-F238E27FC236}">
                <a16:creationId xmlns:a16="http://schemas.microsoft.com/office/drawing/2014/main" id="{1BE9DA9F-AB66-6318-DE50-5C66CBD7601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20795" y="2014681"/>
            <a:ext cx="2950410" cy="923644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3772828" y="3664534"/>
            <a:ext cx="4646344" cy="1487330"/>
          </a:xfrm>
        </p:spPr>
        <p:txBody>
          <a:bodyPr anchor="t"/>
          <a:lstStyle>
            <a:lvl1pPr algn="ctr">
              <a:lnSpc>
                <a:spcPts val="3600"/>
              </a:lnSpc>
              <a:defRPr sz="32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sv-SE" dirty="0"/>
              <a:t>Klicka och skriv slutord</a:t>
            </a:r>
          </a:p>
        </p:txBody>
      </p:sp>
      <p:sp>
        <p:nvSpPr>
          <p:cNvPr id="8" name="Underrubrik 2">
            <a:extLst>
              <a:ext uri="{FF2B5EF4-FFF2-40B4-BE49-F238E27FC236}">
                <a16:creationId xmlns:a16="http://schemas.microsoft.com/office/drawing/2014/main" id="{04563FCE-DF39-4C96-BD7A-294038F440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6301" y="5358012"/>
            <a:ext cx="3539398" cy="646920"/>
          </a:xfrm>
        </p:spPr>
        <p:txBody>
          <a:bodyPr lIns="18000">
            <a:norm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Open Sans Semibold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 och e-post</a:t>
            </a:r>
          </a:p>
        </p:txBody>
      </p:sp>
    </p:spTree>
    <p:extLst>
      <p:ext uri="{BB962C8B-B14F-4D97-AF65-F5344CB8AC3E}">
        <p14:creationId xmlns:p14="http://schemas.microsoft.com/office/powerpoint/2010/main" val="7477212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blå, suddig, Färggrann&#10;&#10;Automatiskt genererad beskrivning">
            <a:extLst>
              <a:ext uri="{FF2B5EF4-FFF2-40B4-BE49-F238E27FC236}">
                <a16:creationId xmlns:a16="http://schemas.microsoft.com/office/drawing/2014/main" id="{FB37589D-D485-5228-47F5-5C261C042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24">
            <a:extLst>
              <a:ext uri="{FF2B5EF4-FFF2-40B4-BE49-F238E27FC236}">
                <a16:creationId xmlns:a16="http://schemas.microsoft.com/office/drawing/2014/main" id="{9333B37C-A6E3-C782-193D-483EAFF2C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0795" y="2967178"/>
            <a:ext cx="2950410" cy="92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8808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typ V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DD8CEF65-9F1A-CE60-0A64-F0E948E49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0795" y="2967178"/>
            <a:ext cx="3015248" cy="914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4793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blå, suddig, Färggrann, Electric blue&#10;&#10;Automatiskt genererad beskrivning">
            <a:extLst>
              <a:ext uri="{FF2B5EF4-FFF2-40B4-BE49-F238E27FC236}">
                <a16:creationId xmlns:a16="http://schemas.microsoft.com/office/drawing/2014/main" id="{A8B13CB0-1E93-5ECC-3483-03810DC08B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373187" y="2276476"/>
            <a:ext cx="6728045" cy="2317532"/>
          </a:xfrm>
        </p:spPr>
        <p:txBody>
          <a:bodyPr anchor="b"/>
          <a:lstStyle>
            <a:lvl1pPr algn="l">
              <a:lnSpc>
                <a:spcPct val="100000"/>
              </a:lnSpc>
              <a:defRPr sz="6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 dirty="0"/>
              <a:t>Klicka här för huvudrubrik</a:t>
            </a:r>
          </a:p>
        </p:txBody>
      </p:sp>
      <p:sp>
        <p:nvSpPr>
          <p:cNvPr id="8" name="Underrubrik 2">
            <a:extLst>
              <a:ext uri="{FF2B5EF4-FFF2-40B4-BE49-F238E27FC236}">
                <a16:creationId xmlns:a16="http://schemas.microsoft.com/office/drawing/2014/main" id="{D17A649C-F7CC-A0F4-A58F-098FD93C49E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73187" y="4726378"/>
            <a:ext cx="6728045" cy="691738"/>
          </a:xfrm>
        </p:spPr>
        <p:txBody>
          <a:bodyPr lIns="18000">
            <a:no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underrubrik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31679A7A-F740-26BD-D8B7-21083A2DB84F}"/>
              </a:ext>
            </a:extLst>
          </p:cNvPr>
          <p:cNvSpPr/>
          <p:nvPr/>
        </p:nvSpPr>
        <p:spPr>
          <a:xfrm>
            <a:off x="658813" y="6427829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 dirty="0">
                <a:solidFill>
                  <a:schemeClr val="tx1"/>
                </a:solidFill>
              </a:rPr>
              <a:t>Sparande &amp; Pension</a:t>
            </a:r>
          </a:p>
        </p:txBody>
      </p:sp>
      <p:pic>
        <p:nvPicPr>
          <p:cNvPr id="10" name="Picture 7">
            <a:extLst>
              <a:ext uri="{FF2B5EF4-FFF2-40B4-BE49-F238E27FC236}">
                <a16:creationId xmlns:a16="http://schemas.microsoft.com/office/drawing/2014/main" id="{171775A8-4562-FA62-47C7-5AAAD38950A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8813" y="670916"/>
            <a:ext cx="1219933" cy="38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184319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V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373187" y="2276476"/>
            <a:ext cx="6728045" cy="2317532"/>
          </a:xfrm>
        </p:spPr>
        <p:txBody>
          <a:bodyPr anchor="b"/>
          <a:lstStyle>
            <a:lvl1pPr algn="l">
              <a:lnSpc>
                <a:spcPct val="100000"/>
              </a:lnSpc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 dirty="0"/>
              <a:t>Klicka här för huvudrubrik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5E48ED02-6F6C-4780-8139-C40FAB95BA8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73187" y="4726378"/>
            <a:ext cx="6728045" cy="691738"/>
          </a:xfrm>
        </p:spPr>
        <p:txBody>
          <a:bodyPr lIns="18000"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underrubrik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DF25892A-BD54-3DC0-A440-412E5CB644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13" y="670916"/>
            <a:ext cx="1219933" cy="369836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03B11E85-38E7-53AB-386E-21C791039E78}"/>
              </a:ext>
            </a:extLst>
          </p:cNvPr>
          <p:cNvSpPr/>
          <p:nvPr/>
        </p:nvSpPr>
        <p:spPr>
          <a:xfrm>
            <a:off x="658813" y="6427829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 dirty="0">
                <a:solidFill>
                  <a:schemeClr val="bg1"/>
                </a:solidFill>
              </a:rPr>
              <a:t>Sparande &amp; Pension</a:t>
            </a:r>
          </a:p>
        </p:txBody>
      </p:sp>
    </p:spTree>
    <p:extLst>
      <p:ext uri="{BB962C8B-B14F-4D97-AF65-F5344CB8AC3E}">
        <p14:creationId xmlns:p14="http://schemas.microsoft.com/office/powerpoint/2010/main" val="56630732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objekt 12" descr="En bild som visar blå, suddig, Färggrann&#10;&#10;Automatiskt genererad beskrivning">
            <a:extLst>
              <a:ext uri="{FF2B5EF4-FFF2-40B4-BE49-F238E27FC236}">
                <a16:creationId xmlns:a16="http://schemas.microsoft.com/office/drawing/2014/main" id="{C5CD88BF-5A8C-F4A0-0EC5-4A8C10A26E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659803" y="368300"/>
            <a:ext cx="10873384" cy="9191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Skriv rubrik, exempelvis Agenda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89E355F-5D72-2162-70B1-E7B2A7ABAFFE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53C366-4C03-912B-DE2C-29B218CB2C61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6FA5E29-FCBD-53F1-8CF8-829D2651AEC9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BFB9B5DE-172E-F8CE-DC3E-FF804DA154F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8812" y="1592263"/>
            <a:ext cx="10874375" cy="4445000"/>
          </a:xfrm>
        </p:spPr>
        <p:txBody>
          <a:bodyPr numCol="2" spcCol="360000"/>
          <a:lstStyle>
            <a:lvl1pPr marL="457200" indent="-457200">
              <a:buFont typeface="+mj-lt"/>
              <a:buAutoNum type="arabicPeriod"/>
              <a:defRPr sz="2000"/>
            </a:lvl1pPr>
            <a:lvl2pPr marL="719138" indent="-274638">
              <a:buFont typeface="Arial" panose="020B0604020202020204" pitchFamily="34" charset="0"/>
              <a:buChar char="•"/>
              <a:defRPr sz="1800"/>
            </a:lvl2pPr>
            <a:lvl3pPr marL="987425" indent="-268288">
              <a:buFont typeface="Arial" panose="020B0604020202020204" pitchFamily="34" charset="0"/>
              <a:buChar char="•"/>
              <a:defRPr sz="1600"/>
            </a:lvl3pPr>
            <a:lvl4pPr marL="1255713" indent="-255588">
              <a:buFont typeface="Arial" panose="020B0604020202020204" pitchFamily="34" charset="0"/>
              <a:buChar char="•"/>
              <a:defRPr sz="1400"/>
            </a:lvl4pPr>
            <a:lvl5pPr marL="1525588" indent="-255588"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sv-SE" dirty="0"/>
              <a:t>Klicka och skriv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5A5AB39A-E8D3-D1F8-C1C6-9E1EEAE0A7E4}"/>
              </a:ext>
            </a:extLst>
          </p:cNvPr>
          <p:cNvSpPr/>
          <p:nvPr userDrawn="1"/>
        </p:nvSpPr>
        <p:spPr>
          <a:xfrm>
            <a:off x="658813" y="6427829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 dirty="0">
                <a:solidFill>
                  <a:schemeClr val="tx1"/>
                </a:solidFill>
              </a:rPr>
              <a:t>Sparande &amp; Pension</a:t>
            </a:r>
          </a:p>
        </p:txBody>
      </p:sp>
      <p:pic>
        <p:nvPicPr>
          <p:cNvPr id="12" name="Picture 14">
            <a:extLst>
              <a:ext uri="{FF2B5EF4-FFF2-40B4-BE49-F238E27FC236}">
                <a16:creationId xmlns:a16="http://schemas.microsoft.com/office/drawing/2014/main" id="{805780DA-B81D-B2FD-A973-258FC8DC0F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7338" y="6363938"/>
            <a:ext cx="128587" cy="20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796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F6788AA4-D0C5-397F-E4CA-F7A0428DAF8D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658813" y="1592263"/>
            <a:ext cx="10874375" cy="4445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89E355F-5D72-2162-70B1-E7B2A7ABAFFE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53C366-4C03-912B-DE2C-29B218CB2C61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6FA5E29-FCBD-53F1-8CF8-829D2651AEC9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86375224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8813" y="1592264"/>
            <a:ext cx="5345754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innehåll 9">
            <a:extLst>
              <a:ext uri="{FF2B5EF4-FFF2-40B4-BE49-F238E27FC236}">
                <a16:creationId xmlns:a16="http://schemas.microsoft.com/office/drawing/2014/main" id="{52B1C0D2-B940-4C02-8CC3-242FAB10C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187754" y="1592263"/>
            <a:ext cx="5345754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6498D06D-6FA8-5927-8339-0EBE41EFEB7B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3BC9DF14-89F7-8D03-C6E0-E950E775B489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13" name="Platshållare för bildnummer 12">
            <a:extLst>
              <a:ext uri="{FF2B5EF4-FFF2-40B4-BE49-F238E27FC236}">
                <a16:creationId xmlns:a16="http://schemas.microsoft.com/office/drawing/2014/main" id="{206D7DC4-44CF-576D-6EE2-808D0132F167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59298179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3" pos="3896">
          <p15:clr>
            <a:srgbClr val="FBAE40"/>
          </p15:clr>
        </p15:guide>
        <p15:guide id="4" pos="378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innehållsdelar (3/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8812" y="1592263"/>
            <a:ext cx="7184897" cy="444500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innehåll 9">
            <a:extLst>
              <a:ext uri="{FF2B5EF4-FFF2-40B4-BE49-F238E27FC236}">
                <a16:creationId xmlns:a16="http://schemas.microsoft.com/office/drawing/2014/main" id="{52B1C0D2-B940-4C02-8CC3-242FAB10C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040867" y="1591732"/>
            <a:ext cx="3492000" cy="444500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1753272-FA2C-C0EE-1E14-F60A1DC640D9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D7A62BE-B550-D3A5-45F0-90B67A80486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7D67771-2ABB-F3CF-4D6D-C194A62BED3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14728693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5" pos="4944">
          <p15:clr>
            <a:srgbClr val="FBAE40"/>
          </p15:clr>
        </p15:guide>
        <p15:guide id="6" pos="506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innehållsdelar (2/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8812" y="1593323"/>
            <a:ext cx="3492000" cy="444394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innehåll 9">
            <a:extLst>
              <a:ext uri="{FF2B5EF4-FFF2-40B4-BE49-F238E27FC236}">
                <a16:creationId xmlns:a16="http://schemas.microsoft.com/office/drawing/2014/main" id="{52B1C0D2-B940-4C02-8CC3-242FAB10C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347813" y="1592263"/>
            <a:ext cx="7185600" cy="444394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datum 10">
            <a:extLst>
              <a:ext uri="{FF2B5EF4-FFF2-40B4-BE49-F238E27FC236}">
                <a16:creationId xmlns:a16="http://schemas.microsoft.com/office/drawing/2014/main" id="{770FC77B-550B-9212-AE3C-695AB07B394F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2" name="Platshållare för sidfot 11">
            <a:extLst>
              <a:ext uri="{FF2B5EF4-FFF2-40B4-BE49-F238E27FC236}">
                <a16:creationId xmlns:a16="http://schemas.microsoft.com/office/drawing/2014/main" id="{E22C80D7-01C3-1E1B-839C-B166C6A128D0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sv-SE"/>
              <a:t>2023 11 30</a:t>
            </a:r>
            <a:endParaRPr lang="sv-SE" dirty="0"/>
          </a:p>
        </p:txBody>
      </p:sp>
      <p:sp>
        <p:nvSpPr>
          <p:cNvPr id="13" name="Platshållare för bildnummer 12">
            <a:extLst>
              <a:ext uri="{FF2B5EF4-FFF2-40B4-BE49-F238E27FC236}">
                <a16:creationId xmlns:a16="http://schemas.microsoft.com/office/drawing/2014/main" id="{227B88D7-C534-DA09-2A95-10DC4E82D4F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84618705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5" pos="2615">
          <p15:clr>
            <a:srgbClr val="FBAE40"/>
          </p15:clr>
        </p15:guide>
        <p15:guide id="6" pos="273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ags" Target="../tags/tag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Relationship Id="rId30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D441E2C5-A2AE-3E9E-6B6F-F8D4028022E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8"/>
            </p:custDataLst>
            <p:extLst>
              <p:ext uri="{D42A27DB-BD31-4B8C-83A1-F6EECF244321}">
                <p14:modId xmlns:p14="http://schemas.microsoft.com/office/powerpoint/2010/main" val="23546232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0" imgW="348" imgH="347" progId="TCLayout.ActiveDocument.1">
                  <p:embed/>
                </p:oleObj>
              </mc:Choice>
              <mc:Fallback>
                <p:oleObj name="think-cell Slide" r:id="rId30" imgW="348" imgH="34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1956357" y="6628871"/>
            <a:ext cx="196648" cy="144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sz="500" b="0">
                <a:solidFill>
                  <a:schemeClr val="tx1"/>
                </a:solidFill>
              </a:defRPr>
            </a:lvl1pPr>
          </a:lstStyle>
          <a:p>
            <a:fld id="{F21AD1EF-0862-4970-85B2-DC445227086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58813" y="1592263"/>
            <a:ext cx="10873385" cy="4445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59803" y="368300"/>
            <a:ext cx="10873385" cy="91916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dirty="0"/>
              <a:t>Klicka för lägga till rubrik</a:t>
            </a:r>
          </a:p>
        </p:txBody>
      </p:sp>
      <p:sp>
        <p:nvSpPr>
          <p:cNvPr id="24" name="Platshållare för sidfot 23">
            <a:extLst>
              <a:ext uri="{FF2B5EF4-FFF2-40B4-BE49-F238E27FC236}">
                <a16:creationId xmlns:a16="http://schemas.microsoft.com/office/drawing/2014/main" id="{9AA7DC6E-DD2F-4ADC-AF9F-52F7074AEC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71216" y="102149"/>
            <a:ext cx="4535488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/>
              <a:t>2023 11 30</a:t>
            </a:r>
            <a:endParaRPr lang="sv-SE" dirty="0"/>
          </a:p>
        </p:txBody>
      </p:sp>
      <p:pic>
        <p:nvPicPr>
          <p:cNvPr id="4" name="Picture 14">
            <a:extLst>
              <a:ext uri="{FF2B5EF4-FFF2-40B4-BE49-F238E27FC236}">
                <a16:creationId xmlns:a16="http://schemas.microsoft.com/office/drawing/2014/main" id="{F5875D0B-0638-8806-DCC7-E2F8682E1C60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287338" y="6363938"/>
            <a:ext cx="128587" cy="207399"/>
          </a:xfrm>
          <a:prstGeom prst="rect">
            <a:avLst/>
          </a:prstGeom>
        </p:spPr>
      </p:pic>
      <p:sp>
        <p:nvSpPr>
          <p:cNvPr id="13" name="Platshållare för datum 12">
            <a:extLst>
              <a:ext uri="{FF2B5EF4-FFF2-40B4-BE49-F238E27FC236}">
                <a16:creationId xmlns:a16="http://schemas.microsoft.com/office/drawing/2014/main" id="{F7011A5A-58B5-6E92-6766-695A859E35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92100" y="102149"/>
            <a:ext cx="659869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E1997FF6-A325-CEC8-7C9D-86924282AB13}"/>
              </a:ext>
            </a:extLst>
          </p:cNvPr>
          <p:cNvSpPr/>
          <p:nvPr/>
        </p:nvSpPr>
        <p:spPr>
          <a:xfrm>
            <a:off x="658813" y="6431671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 dirty="0">
                <a:solidFill>
                  <a:schemeClr val="tx1"/>
                </a:solidFill>
              </a:rPr>
              <a:t>Sparande &amp; Pension</a:t>
            </a:r>
          </a:p>
        </p:txBody>
      </p:sp>
      <p:sp>
        <p:nvSpPr>
          <p:cNvPr id="8" name="LanguageTextBox">
            <a:extLst>
              <a:ext uri="{FF2B5EF4-FFF2-40B4-BE49-F238E27FC236}">
                <a16:creationId xmlns:a16="http://schemas.microsoft.com/office/drawing/2014/main" id="{754E253F-4585-16D9-C73F-6C3F86B2C50B}"/>
              </a:ext>
            </a:extLst>
          </p:cNvPr>
          <p:cNvSpPr txBox="1"/>
          <p:nvPr userDrawn="1"/>
        </p:nvSpPr>
        <p:spPr>
          <a:xfrm>
            <a:off x="-635000" y="0"/>
            <a:ext cx="14428" cy="1538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sv-SE" sz="100" dirty="0" err="1"/>
              <a:t>Sv</a:t>
            </a:r>
            <a:endParaRPr lang="sv-SE" sz="100" dirty="0"/>
          </a:p>
        </p:txBody>
      </p:sp>
      <p:sp>
        <p:nvSpPr>
          <p:cNvPr id="7" name="xxLanguageTextBox">
            <a:extLst>
              <a:ext uri="{FF2B5EF4-FFF2-40B4-BE49-F238E27FC236}">
                <a16:creationId xmlns:a16="http://schemas.microsoft.com/office/drawing/2014/main" id="{1F537F1F-632E-87CE-E9C6-A4C6C76C3829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0" y="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600" dirty="0" err="1"/>
          </a:p>
        </p:txBody>
      </p:sp>
    </p:spTree>
    <p:extLst>
      <p:ext uri="{BB962C8B-B14F-4D97-AF65-F5344CB8AC3E}">
        <p14:creationId xmlns:p14="http://schemas.microsoft.com/office/powerpoint/2010/main" val="3286430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263" indent="-195263" algn="l" defTabSz="914400" rtl="0" eaLnBrk="1" latinLnBrk="0" hangingPunct="1">
        <a:lnSpc>
          <a:spcPct val="110000"/>
        </a:lnSpc>
        <a:spcBef>
          <a:spcPts val="1000"/>
        </a:spcBef>
        <a:spcAft>
          <a:spcPts val="600"/>
        </a:spcAft>
        <a:buClrTx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55600" indent="-153988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ClrTx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184150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ClrTx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179388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ClrTx/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896938" indent="-177800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ClrTx/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8" orient="horz" pos="3803">
          <p15:clr>
            <a:srgbClr val="F26B43"/>
          </p15:clr>
        </p15:guide>
        <p15:guide id="19" pos="7265">
          <p15:clr>
            <a:srgbClr val="F26B43"/>
          </p15:clr>
        </p15:guide>
        <p15:guide id="20" pos="184">
          <p15:clr>
            <a:srgbClr val="F26B43"/>
          </p15:clr>
        </p15:guide>
        <p15:guide id="21" orient="horz" pos="232">
          <p15:clr>
            <a:srgbClr val="F26B43"/>
          </p15:clr>
        </p15:guide>
        <p15:guide id="22" orient="horz" pos="4133">
          <p15:clr>
            <a:srgbClr val="F26B43"/>
          </p15:clr>
        </p15:guide>
        <p15:guide id="23" orient="horz" pos="811">
          <p15:clr>
            <a:srgbClr val="F26B43"/>
          </p15:clr>
        </p15:guide>
        <p15:guide id="24" orient="horz" pos="1003">
          <p15:clr>
            <a:srgbClr val="F26B43"/>
          </p15:clr>
        </p15:guide>
        <p15:guide id="25" pos="7507">
          <p15:clr>
            <a:srgbClr val="F26B43"/>
          </p15:clr>
        </p15:guide>
        <p15:guide id="26" pos="41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Relationship Id="rId5" Type="http://schemas.openxmlformats.org/officeDocument/2006/relationships/image" Target="../media/image16.png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2.xml"/><Relationship Id="rId13" Type="http://schemas.openxmlformats.org/officeDocument/2006/relationships/slideLayout" Target="../slideLayouts/slideLayout13.xml"/><Relationship Id="rId3" Type="http://schemas.openxmlformats.org/officeDocument/2006/relationships/tags" Target="../tags/tag7.xml"/><Relationship Id="rId7" Type="http://schemas.openxmlformats.org/officeDocument/2006/relationships/tags" Target="../tags/tag11.xml"/><Relationship Id="rId12" Type="http://schemas.openxmlformats.org/officeDocument/2006/relationships/tags" Target="../tags/tag16.xml"/><Relationship Id="rId2" Type="http://schemas.openxmlformats.org/officeDocument/2006/relationships/tags" Target="../tags/tag6.xml"/><Relationship Id="rId16" Type="http://schemas.openxmlformats.org/officeDocument/2006/relationships/chart" Target="../charts/chart1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11" Type="http://schemas.openxmlformats.org/officeDocument/2006/relationships/tags" Target="../tags/tag15.xml"/><Relationship Id="rId5" Type="http://schemas.openxmlformats.org/officeDocument/2006/relationships/tags" Target="../tags/tag9.xml"/><Relationship Id="rId15" Type="http://schemas.openxmlformats.org/officeDocument/2006/relationships/image" Target="../media/image1.emf"/><Relationship Id="rId10" Type="http://schemas.openxmlformats.org/officeDocument/2006/relationships/tags" Target="../tags/tag14.xml"/><Relationship Id="rId4" Type="http://schemas.openxmlformats.org/officeDocument/2006/relationships/tags" Target="../tags/tag8.xml"/><Relationship Id="rId9" Type="http://schemas.openxmlformats.org/officeDocument/2006/relationships/tags" Target="../tags/tag13.xml"/><Relationship Id="rId1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tags" Target="../tags/tag20.xml"/><Relationship Id="rId7" Type="http://schemas.openxmlformats.org/officeDocument/2006/relationships/slideLayout" Target="../slideLayouts/slideLayout13.xml"/><Relationship Id="rId12" Type="http://schemas.openxmlformats.org/officeDocument/2006/relationships/chart" Target="../charts/chart2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image" Target="../media/image23.png"/><Relationship Id="rId5" Type="http://schemas.openxmlformats.org/officeDocument/2006/relationships/tags" Target="../tags/tag22.xml"/><Relationship Id="rId10" Type="http://schemas.openxmlformats.org/officeDocument/2006/relationships/image" Target="../media/image22.jpeg"/><Relationship Id="rId4" Type="http://schemas.openxmlformats.org/officeDocument/2006/relationships/tags" Target="../tags/tag21.xml"/><Relationship Id="rId9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32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6.png"/><Relationship Id="rId12" Type="http://schemas.openxmlformats.org/officeDocument/2006/relationships/image" Target="../media/image31.sv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4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emf"/><Relationship Id="rId10" Type="http://schemas.openxmlformats.org/officeDocument/2006/relationships/image" Target="../media/image29.svg"/><Relationship Id="rId4" Type="http://schemas.openxmlformats.org/officeDocument/2006/relationships/oleObject" Target="../embeddings/oleObject6.bin"/><Relationship Id="rId9" Type="http://schemas.openxmlformats.org/officeDocument/2006/relationships/image" Target="../media/image28.png"/><Relationship Id="rId14" Type="http://schemas.openxmlformats.org/officeDocument/2006/relationships/image" Target="../media/image33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mailto:niklas.svensson@futur.se" TargetMode="External"/><Relationship Id="rId13" Type="http://schemas.openxmlformats.org/officeDocument/2006/relationships/image" Target="../media/image37.jpeg"/><Relationship Id="rId3" Type="http://schemas.openxmlformats.org/officeDocument/2006/relationships/notesSlide" Target="../notesSlides/notesSlide5.xml"/><Relationship Id="rId7" Type="http://schemas.openxmlformats.org/officeDocument/2006/relationships/hyperlink" Target="mailto:staffan.helin@futur.se" TargetMode="External"/><Relationship Id="rId12" Type="http://schemas.openxmlformats.org/officeDocument/2006/relationships/image" Target="../media/image36.jpeg"/><Relationship Id="rId17" Type="http://schemas.openxmlformats.org/officeDocument/2006/relationships/image" Target="../media/image40.jpe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9.jpeg"/><Relationship Id="rId1" Type="http://schemas.openxmlformats.org/officeDocument/2006/relationships/tags" Target="../tags/tag25.xml"/><Relationship Id="rId6" Type="http://schemas.openxmlformats.org/officeDocument/2006/relationships/hyperlink" Target="mailto:eric.allberg@futur.se" TargetMode="External"/><Relationship Id="rId11" Type="http://schemas.openxmlformats.org/officeDocument/2006/relationships/image" Target="../media/image35.jpeg"/><Relationship Id="rId5" Type="http://schemas.openxmlformats.org/officeDocument/2006/relationships/image" Target="../media/image34.emf"/><Relationship Id="rId15" Type="http://schemas.openxmlformats.org/officeDocument/2006/relationships/hyperlink" Target="mailto:mats.johansson@futur.se" TargetMode="External"/><Relationship Id="rId10" Type="http://schemas.openxmlformats.org/officeDocument/2006/relationships/hyperlink" Target="mailto:kristina.lindholm@futur.se" TargetMode="External"/><Relationship Id="rId4" Type="http://schemas.openxmlformats.org/officeDocument/2006/relationships/oleObject" Target="../embeddings/oleObject7.bin"/><Relationship Id="rId9" Type="http://schemas.openxmlformats.org/officeDocument/2006/relationships/hyperlink" Target="mailto:anna.brandt@futur.se" TargetMode="External"/><Relationship Id="rId14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6970DB-343E-B7D2-EBD6-CDD68E6844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Futur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132F321-8807-D924-59F9-F4A082CCC4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februari 2025</a:t>
            </a:r>
          </a:p>
        </p:txBody>
      </p:sp>
    </p:spTree>
    <p:extLst>
      <p:ext uri="{BB962C8B-B14F-4D97-AF65-F5344CB8AC3E}">
        <p14:creationId xmlns:p14="http://schemas.microsoft.com/office/powerpoint/2010/main" val="35648894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462F9A6-F8B0-4817-D24B-45877B0A09F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996738" y="6629400"/>
            <a:ext cx="195262" cy="142875"/>
          </a:xfrm>
        </p:spPr>
        <p:txBody>
          <a:bodyPr/>
          <a:lstStyle/>
          <a:p>
            <a:fld id="{F21AD1EF-0862-4970-85B2-DC445227086F}" type="slidenum">
              <a:rPr lang="sv-SE" smtClean="0"/>
              <a:pPr/>
              <a:t>10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19270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839D5F-B2D2-11F7-E8C1-2C5D6DDE5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Snabba fakta om Futur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3A47742-FD50-8F9A-BB16-7698803DC69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1AD1EF-0862-4970-85B2-DC445227086F}" type="slidenum">
              <a:rPr kumimoji="0" lang="sv-SE" sz="5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sv-SE" sz="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618FC7DF-8F1D-5C51-F412-E1218F2A215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58813" y="1779396"/>
            <a:ext cx="3492000" cy="2134800"/>
          </a:xfrm>
        </p:spPr>
        <p:txBody>
          <a:bodyPr/>
          <a:lstStyle/>
          <a:p>
            <a:pPr marL="0" indent="0" algn="ctr">
              <a:buNone/>
            </a:pPr>
            <a:r>
              <a:rPr lang="sv-SE" sz="6000" dirty="0">
                <a:solidFill>
                  <a:schemeClr val="accent2"/>
                </a:solidFill>
                <a:latin typeface="Inter Light" panose="02000503000000020004" pitchFamily="2" charset="0"/>
                <a:ea typeface="Inter Light" panose="02000503000000020004" pitchFamily="2" charset="0"/>
              </a:rPr>
              <a:t>1999</a:t>
            </a:r>
            <a:br>
              <a:rPr lang="sv-SE" dirty="0"/>
            </a:br>
            <a:r>
              <a:rPr lang="sv-SE" sz="1400" dirty="0"/>
              <a:t>Året vi grundades som Danica Pension Idag är vi </a:t>
            </a:r>
            <a:r>
              <a:rPr lang="sv-SE" sz="1400" dirty="0">
                <a:effectLst/>
              </a:rPr>
              <a:t>drygt 100 anställda</a:t>
            </a:r>
            <a:endParaRPr lang="sv-SE" sz="1400" dirty="0"/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3BBCD3F2-ABD6-CA03-09CB-E586F3D6F2CD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349840" y="1779925"/>
            <a:ext cx="3492000" cy="2134800"/>
          </a:xfrm>
        </p:spPr>
        <p:txBody>
          <a:bodyPr/>
          <a:lstStyle/>
          <a:p>
            <a:pPr marL="0" indent="0" algn="ctr">
              <a:buNone/>
            </a:pPr>
            <a:r>
              <a:rPr lang="sv-SE" sz="6000" dirty="0">
                <a:solidFill>
                  <a:schemeClr val="accent2"/>
                </a:solidFill>
                <a:latin typeface="Inter Light" panose="02000503000000020004" pitchFamily="2" charset="0"/>
                <a:ea typeface="Inter Light" panose="02000503000000020004" pitchFamily="2" charset="0"/>
              </a:rPr>
              <a:t>2019</a:t>
            </a:r>
            <a:br>
              <a:rPr lang="sv-SE" dirty="0">
                <a:solidFill>
                  <a:schemeClr val="accent2"/>
                </a:solidFill>
              </a:rPr>
            </a:br>
            <a:r>
              <a:rPr lang="sv-SE" sz="1400" dirty="0"/>
              <a:t>Blev vi oberoende från Danske Bank</a:t>
            </a:r>
            <a:endParaRPr lang="sv-SE" dirty="0"/>
          </a:p>
        </p:txBody>
      </p:sp>
      <p:sp>
        <p:nvSpPr>
          <p:cNvPr id="16" name="Platshållare för innehåll 15">
            <a:extLst>
              <a:ext uri="{FF2B5EF4-FFF2-40B4-BE49-F238E27FC236}">
                <a16:creationId xmlns:a16="http://schemas.microsoft.com/office/drawing/2014/main" id="{D2540568-2BBF-E996-B8E2-3D97E28D1272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40867" y="1779925"/>
            <a:ext cx="3492000" cy="2134800"/>
          </a:xfrm>
        </p:spPr>
        <p:txBody>
          <a:bodyPr/>
          <a:lstStyle/>
          <a:p>
            <a:pPr marL="0" indent="0" algn="ctr">
              <a:buNone/>
            </a:pPr>
            <a:r>
              <a:rPr lang="sv-SE" sz="6000" dirty="0">
                <a:solidFill>
                  <a:schemeClr val="accent2"/>
                </a:solidFill>
                <a:latin typeface="Inter Light" panose="02000503000000020004" pitchFamily="2" charset="0"/>
                <a:ea typeface="Inter Light" panose="02000503000000020004" pitchFamily="2" charset="0"/>
              </a:rPr>
              <a:t>40+</a:t>
            </a:r>
            <a:br>
              <a:rPr lang="sv-SE" dirty="0"/>
            </a:br>
            <a:r>
              <a:rPr lang="sv-SE" sz="1400" dirty="0"/>
              <a:t>Idag har vi fler än 40 partners som vi samarbetar med</a:t>
            </a:r>
          </a:p>
        </p:txBody>
      </p:sp>
      <p:sp>
        <p:nvSpPr>
          <p:cNvPr id="18" name="Platshållare för innehåll 17">
            <a:extLst>
              <a:ext uri="{FF2B5EF4-FFF2-40B4-BE49-F238E27FC236}">
                <a16:creationId xmlns:a16="http://schemas.microsoft.com/office/drawing/2014/main" id="{4FC20B57-20AC-EDB1-60BD-03CC3A8E3322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8040865" y="5224103"/>
            <a:ext cx="3491359" cy="815190"/>
          </a:xfrm>
        </p:spPr>
        <p:txBody>
          <a:bodyPr/>
          <a:lstStyle/>
          <a:p>
            <a:pPr marL="0" indent="0" algn="ctr">
              <a:buNone/>
            </a:pPr>
            <a:r>
              <a:rPr lang="sv-SE" sz="1400" dirty="0">
                <a:effectLst/>
              </a:rPr>
              <a:t>Futur + Rådgivare = Sant</a:t>
            </a:r>
            <a:br>
              <a:rPr lang="sv-SE" sz="1400" dirty="0">
                <a:effectLst/>
              </a:rPr>
            </a:br>
            <a:r>
              <a:rPr lang="sv-SE" sz="1400" dirty="0">
                <a:effectLst/>
              </a:rPr>
              <a:t>Samma strategi sedan start</a:t>
            </a:r>
            <a:endParaRPr lang="sv-SE" sz="1400" dirty="0"/>
          </a:p>
        </p:txBody>
      </p:sp>
      <p:sp>
        <p:nvSpPr>
          <p:cNvPr id="20" name="Platshållare för innehåll 19">
            <a:extLst>
              <a:ext uri="{FF2B5EF4-FFF2-40B4-BE49-F238E27FC236}">
                <a16:creationId xmlns:a16="http://schemas.microsoft.com/office/drawing/2014/main" id="{B47B926B-222B-10EB-DB51-445A19F484A7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349839" y="5224103"/>
            <a:ext cx="3491359" cy="815190"/>
          </a:xfrm>
        </p:spPr>
        <p:txBody>
          <a:bodyPr/>
          <a:lstStyle/>
          <a:p>
            <a:pPr marL="0" indent="0" algn="ctr">
              <a:buNone/>
            </a:pPr>
            <a:r>
              <a:rPr lang="sv-SE" sz="1400" dirty="0">
                <a:effectLst/>
              </a:rPr>
              <a:t>Vi vill ge fler människor en rikare och tryggare framtid</a:t>
            </a:r>
            <a:endParaRPr lang="sv-SE" sz="1400" dirty="0"/>
          </a:p>
        </p:txBody>
      </p:sp>
      <p:sp>
        <p:nvSpPr>
          <p:cNvPr id="22" name="Platshållare för innehåll 21">
            <a:extLst>
              <a:ext uri="{FF2B5EF4-FFF2-40B4-BE49-F238E27FC236}">
                <a16:creationId xmlns:a16="http://schemas.microsoft.com/office/drawing/2014/main" id="{41EEB3DA-7F5E-F085-F5E1-169AF72B1161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58813" y="5224104"/>
            <a:ext cx="3491359" cy="815190"/>
          </a:xfrm>
        </p:spPr>
        <p:txBody>
          <a:bodyPr/>
          <a:lstStyle/>
          <a:p>
            <a:pPr marL="0" indent="0" algn="ctr">
              <a:buNone/>
            </a:pPr>
            <a:r>
              <a:rPr lang="sv-SE" sz="1400" dirty="0">
                <a:effectLst/>
              </a:rPr>
              <a:t>Vi erbjuder en intelligent plattform för sparande &amp; pension</a:t>
            </a:r>
            <a:endParaRPr lang="sv-SE" sz="1400" dirty="0"/>
          </a:p>
        </p:txBody>
      </p:sp>
      <p:grpSp>
        <p:nvGrpSpPr>
          <p:cNvPr id="32" name="Grupp 31">
            <a:extLst>
              <a:ext uri="{FF2B5EF4-FFF2-40B4-BE49-F238E27FC236}">
                <a16:creationId xmlns:a16="http://schemas.microsoft.com/office/drawing/2014/main" id="{F88B5520-C42E-9F5A-386A-EF51550EFE6E}"/>
              </a:ext>
            </a:extLst>
          </p:cNvPr>
          <p:cNvGrpSpPr/>
          <p:nvPr/>
        </p:nvGrpSpPr>
        <p:grpSpPr>
          <a:xfrm>
            <a:off x="1864615" y="3991184"/>
            <a:ext cx="1079754" cy="1080000"/>
            <a:chOff x="660543" y="3727063"/>
            <a:chExt cx="1079754" cy="1080000"/>
          </a:xfrm>
        </p:grpSpPr>
        <p:sp>
          <p:nvSpPr>
            <p:cNvPr id="27" name="Rektangel: rundade hörn 26">
              <a:extLst>
                <a:ext uri="{FF2B5EF4-FFF2-40B4-BE49-F238E27FC236}">
                  <a16:creationId xmlns:a16="http://schemas.microsoft.com/office/drawing/2014/main" id="{3812C593-3436-6425-B193-841DEE3B42F7}"/>
                </a:ext>
              </a:extLst>
            </p:cNvPr>
            <p:cNvSpPr/>
            <p:nvPr/>
          </p:nvSpPr>
          <p:spPr>
            <a:xfrm>
              <a:off x="660543" y="3727063"/>
              <a:ext cx="1079754" cy="1080000"/>
            </a:xfrm>
            <a:prstGeom prst="roundRect">
              <a:avLst/>
            </a:prstGeom>
            <a:gradFill>
              <a:gsLst>
                <a:gs pos="0">
                  <a:schemeClr val="accent3"/>
                </a:gs>
                <a:gs pos="100000">
                  <a:schemeClr val="accent1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"/>
                <a:ea typeface="+mn-ea"/>
                <a:cs typeface="+mn-cs"/>
              </a:endParaRPr>
            </a:p>
          </p:txBody>
        </p:sp>
        <p:pic>
          <p:nvPicPr>
            <p:cNvPr id="31" name="xyxIcon">
              <a:extLst>
                <a:ext uri="{FF2B5EF4-FFF2-40B4-BE49-F238E27FC236}">
                  <a16:creationId xmlns:a16="http://schemas.microsoft.com/office/drawing/2014/main" id="{47F67D4A-61C3-36D3-6D14-E496094512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65327" y="4046628"/>
              <a:ext cx="466725" cy="457200"/>
            </a:xfrm>
            <a:prstGeom prst="rect">
              <a:avLst/>
            </a:prstGeom>
          </p:spPr>
        </p:pic>
      </p:grpSp>
      <p:grpSp>
        <p:nvGrpSpPr>
          <p:cNvPr id="35" name="Grupp 34">
            <a:extLst>
              <a:ext uri="{FF2B5EF4-FFF2-40B4-BE49-F238E27FC236}">
                <a16:creationId xmlns:a16="http://schemas.microsoft.com/office/drawing/2014/main" id="{E822E2BD-1B42-443A-C85F-3D1B83245DAD}"/>
              </a:ext>
            </a:extLst>
          </p:cNvPr>
          <p:cNvGrpSpPr/>
          <p:nvPr/>
        </p:nvGrpSpPr>
        <p:grpSpPr>
          <a:xfrm>
            <a:off x="5555641" y="3980285"/>
            <a:ext cx="1079754" cy="1080000"/>
            <a:chOff x="4349839" y="3727063"/>
            <a:chExt cx="1079754" cy="1080000"/>
          </a:xfrm>
        </p:grpSpPr>
        <p:sp>
          <p:nvSpPr>
            <p:cNvPr id="28" name="Rektangel: rundade hörn 27">
              <a:extLst>
                <a:ext uri="{FF2B5EF4-FFF2-40B4-BE49-F238E27FC236}">
                  <a16:creationId xmlns:a16="http://schemas.microsoft.com/office/drawing/2014/main" id="{90541B9A-6FCC-EAF6-5C50-5C708CADB54A}"/>
                </a:ext>
              </a:extLst>
            </p:cNvPr>
            <p:cNvSpPr/>
            <p:nvPr/>
          </p:nvSpPr>
          <p:spPr>
            <a:xfrm>
              <a:off x="4349839" y="3727063"/>
              <a:ext cx="1079754" cy="1080000"/>
            </a:xfrm>
            <a:prstGeom prst="roundRect">
              <a:avLst/>
            </a:prstGeom>
            <a:gradFill>
              <a:gsLst>
                <a:gs pos="0">
                  <a:schemeClr val="accent3"/>
                </a:gs>
                <a:gs pos="100000">
                  <a:schemeClr val="accent1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"/>
                <a:ea typeface="+mn-ea"/>
                <a:cs typeface="+mn-cs"/>
              </a:endParaRPr>
            </a:p>
          </p:txBody>
        </p:sp>
        <p:pic>
          <p:nvPicPr>
            <p:cNvPr id="34" name="xyxIcon">
              <a:extLst>
                <a:ext uri="{FF2B5EF4-FFF2-40B4-BE49-F238E27FC236}">
                  <a16:creationId xmlns:a16="http://schemas.microsoft.com/office/drawing/2014/main" id="{64E20DD6-29F5-B8B4-83D4-615139A2F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656354" y="4038463"/>
              <a:ext cx="466725" cy="457200"/>
            </a:xfrm>
            <a:prstGeom prst="rect">
              <a:avLst/>
            </a:prstGeom>
          </p:spPr>
        </p:pic>
      </p:grpSp>
      <p:grpSp>
        <p:nvGrpSpPr>
          <p:cNvPr id="39" name="Grupp 38">
            <a:extLst>
              <a:ext uri="{FF2B5EF4-FFF2-40B4-BE49-F238E27FC236}">
                <a16:creationId xmlns:a16="http://schemas.microsoft.com/office/drawing/2014/main" id="{AC66EEA3-32E3-CAD9-0E1E-0EEFF4F3F400}"/>
              </a:ext>
            </a:extLst>
          </p:cNvPr>
          <p:cNvGrpSpPr/>
          <p:nvPr/>
        </p:nvGrpSpPr>
        <p:grpSpPr>
          <a:xfrm>
            <a:off x="9246667" y="3980285"/>
            <a:ext cx="1079754" cy="1080000"/>
            <a:chOff x="8040865" y="3914196"/>
            <a:chExt cx="1079754" cy="1080000"/>
          </a:xfrm>
        </p:grpSpPr>
        <p:sp>
          <p:nvSpPr>
            <p:cNvPr id="29" name="Rektangel: rundade hörn 28">
              <a:extLst>
                <a:ext uri="{FF2B5EF4-FFF2-40B4-BE49-F238E27FC236}">
                  <a16:creationId xmlns:a16="http://schemas.microsoft.com/office/drawing/2014/main" id="{2D4B5A0A-9EA0-C680-1B0B-540919D6ABEA}"/>
                </a:ext>
              </a:extLst>
            </p:cNvPr>
            <p:cNvSpPr/>
            <p:nvPr/>
          </p:nvSpPr>
          <p:spPr>
            <a:xfrm>
              <a:off x="8040865" y="3914196"/>
              <a:ext cx="1079754" cy="1080000"/>
            </a:xfrm>
            <a:prstGeom prst="roundRect">
              <a:avLst/>
            </a:prstGeom>
            <a:gradFill>
              <a:gsLst>
                <a:gs pos="0">
                  <a:schemeClr val="accent3"/>
                </a:gs>
                <a:gs pos="100000">
                  <a:schemeClr val="accent1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"/>
                <a:ea typeface="+mn-ea"/>
                <a:cs typeface="+mn-cs"/>
              </a:endParaRPr>
            </a:p>
          </p:txBody>
        </p:sp>
        <p:pic>
          <p:nvPicPr>
            <p:cNvPr id="37" name="xyxIcon">
              <a:extLst>
                <a:ext uri="{FF2B5EF4-FFF2-40B4-BE49-F238E27FC236}">
                  <a16:creationId xmlns:a16="http://schemas.microsoft.com/office/drawing/2014/main" id="{4C91BCAB-54AD-4116-8E4D-220BD941866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347380" y="4220834"/>
              <a:ext cx="466725" cy="4667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0981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6987E-0BA2-7206-947C-C296A7FB0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DE4F9C4F-3909-D8FA-1BA1-7FB72234C32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8" imgH="347" progId="TCLayout.ActiveDocument.1">
                  <p:embed/>
                </p:oleObj>
              </mc:Choice>
              <mc:Fallback>
                <p:oleObj name="think-cell Slide" r:id="rId3" imgW="348" imgH="347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E4F9C4F-3909-D8FA-1BA1-7FB72234C3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10">
            <a:extLst>
              <a:ext uri="{FF2B5EF4-FFF2-40B4-BE49-F238E27FC236}">
                <a16:creationId xmlns:a16="http://schemas.microsoft.com/office/drawing/2014/main" id="{902890A5-1C8F-B7EE-FDCF-C6AB4C431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sv-SE" dirty="0"/>
              <a:t>Teknikplattformen ger svårslagen innovationskraft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D304D0-984E-371F-AC1F-82026C3BBE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3</a:t>
            </a:fld>
            <a:endParaRPr lang="sv-S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60AFA4-AAE2-E85E-B05E-46A309918A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787236"/>
            <a:ext cx="7935833" cy="50707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14DA975-B269-B2C6-2640-B54EDFD3D424}"/>
              </a:ext>
            </a:extLst>
          </p:cNvPr>
          <p:cNvSpPr txBox="1"/>
          <p:nvPr/>
        </p:nvSpPr>
        <p:spPr>
          <a:xfrm>
            <a:off x="8129847" y="1975497"/>
            <a:ext cx="340334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200" b="0" i="0" u="none" strike="noStrike" baseline="0" dirty="0">
                <a:solidFill>
                  <a:srgbClr val="000000"/>
                </a:solidFill>
              </a:rPr>
              <a:t>Futur tillhandahåller digital infrastruktur för spar- och pensionsmarknaden. Med vår moderna plattform kopplar vi effektivt ihop produkter och kunder via partners som erbjuder professionell rådgivning.</a:t>
            </a:r>
            <a:endParaRPr lang="sv-SE" sz="12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C60562D-E193-5C4E-7D09-91CFCE201729}"/>
              </a:ext>
            </a:extLst>
          </p:cNvPr>
          <p:cNvGrpSpPr/>
          <p:nvPr/>
        </p:nvGrpSpPr>
        <p:grpSpPr>
          <a:xfrm>
            <a:off x="8354291" y="3140140"/>
            <a:ext cx="3178897" cy="841256"/>
            <a:chOff x="8354291" y="3140140"/>
            <a:chExt cx="3178897" cy="841256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A97E80C-891E-AA2D-FEAD-A27D897442BE}"/>
                </a:ext>
              </a:extLst>
            </p:cNvPr>
            <p:cNvSpPr/>
            <p:nvPr/>
          </p:nvSpPr>
          <p:spPr>
            <a:xfrm>
              <a:off x="8354291" y="3141000"/>
              <a:ext cx="288000" cy="288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600" dirty="0">
                  <a:solidFill>
                    <a:sysClr val="windowText" lastClr="000000"/>
                  </a:solidFill>
                </a:rPr>
                <a:t>1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1936CBE-9182-E92B-866B-DC9082677CDE}"/>
                </a:ext>
              </a:extLst>
            </p:cNvPr>
            <p:cNvSpPr txBox="1"/>
            <p:nvPr/>
          </p:nvSpPr>
          <p:spPr>
            <a:xfrm>
              <a:off x="8788659" y="3140140"/>
              <a:ext cx="2744529" cy="8412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800"/>
                </a:spcBef>
              </a:pPr>
              <a:r>
                <a:rPr lang="sv-SE" sz="1200" b="1" i="0" u="none" strike="noStrike" baseline="0" dirty="0">
                  <a:solidFill>
                    <a:srgbClr val="000000"/>
                  </a:solidFill>
                </a:rPr>
                <a:t>FUSE – Vårt egen teknikplattform</a:t>
              </a:r>
            </a:p>
            <a:p>
              <a:pPr>
                <a:spcBef>
                  <a:spcPts val="800"/>
                </a:spcBef>
              </a:pPr>
              <a:r>
                <a:rPr lang="sv-SE" sz="1000" dirty="0">
                  <a:solidFill>
                    <a:srgbClr val="000000"/>
                  </a:solidFill>
                </a:rPr>
                <a:t>Gör att vi kan vara lyhörda för nya behov och funktioner och utveckla nya funktioner snabbt</a:t>
              </a:r>
              <a:endParaRPr lang="sv-SE" sz="1000" dirty="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A24356C-5499-7558-00ED-07CE088F9711}"/>
              </a:ext>
            </a:extLst>
          </p:cNvPr>
          <p:cNvGrpSpPr/>
          <p:nvPr/>
        </p:nvGrpSpPr>
        <p:grpSpPr>
          <a:xfrm>
            <a:off x="8354291" y="4122054"/>
            <a:ext cx="3178897" cy="841256"/>
            <a:chOff x="8354291" y="4034968"/>
            <a:chExt cx="3178897" cy="84125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31E75B5-9CC3-3106-E6A1-D70DC9591778}"/>
                </a:ext>
              </a:extLst>
            </p:cNvPr>
            <p:cNvSpPr/>
            <p:nvPr/>
          </p:nvSpPr>
          <p:spPr>
            <a:xfrm>
              <a:off x="8354291" y="4034968"/>
              <a:ext cx="288000" cy="288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600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C9FD0FD-60E5-3B28-60C7-629128A2D127}"/>
                </a:ext>
              </a:extLst>
            </p:cNvPr>
            <p:cNvSpPr txBox="1"/>
            <p:nvPr/>
          </p:nvSpPr>
          <p:spPr>
            <a:xfrm>
              <a:off x="8788659" y="4034968"/>
              <a:ext cx="2744529" cy="8412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800"/>
                </a:spcBef>
              </a:pPr>
              <a:r>
                <a:rPr lang="sv-SE" sz="1200" b="1" i="0" u="none" strike="noStrike" baseline="0" dirty="0">
                  <a:solidFill>
                    <a:srgbClr val="000000"/>
                  </a:solidFill>
                </a:rPr>
                <a:t>Digitala kopplingar (”</a:t>
              </a:r>
              <a:r>
                <a:rPr lang="sv-SE" sz="1200" b="1" i="0" u="none" strike="noStrike" baseline="0" dirty="0" err="1">
                  <a:solidFill>
                    <a:srgbClr val="000000"/>
                  </a:solidFill>
                </a:rPr>
                <a:t>API:er</a:t>
              </a:r>
              <a:r>
                <a:rPr lang="sv-SE" sz="1200" b="1" i="0" u="none" strike="noStrike" baseline="0" dirty="0">
                  <a:solidFill>
                    <a:srgbClr val="000000"/>
                  </a:solidFill>
                </a:rPr>
                <a:t>”)</a:t>
              </a:r>
            </a:p>
            <a:p>
              <a:pPr>
                <a:spcBef>
                  <a:spcPts val="800"/>
                </a:spcBef>
              </a:pPr>
              <a:r>
                <a:rPr lang="sv-SE" sz="1000" dirty="0">
                  <a:solidFill>
                    <a:srgbClr val="000000"/>
                  </a:solidFill>
                </a:rPr>
                <a:t>Vi gör det enkelt i en bransch där blanketter och filbaserad kommunikation fortsatt utgör normen</a:t>
              </a:r>
              <a:endParaRPr lang="sv-SE" sz="1000" dirty="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C098E4F-13AF-798F-594C-FCBAA6E5E696}"/>
              </a:ext>
            </a:extLst>
          </p:cNvPr>
          <p:cNvGrpSpPr/>
          <p:nvPr/>
        </p:nvGrpSpPr>
        <p:grpSpPr>
          <a:xfrm>
            <a:off x="8354291" y="5103967"/>
            <a:ext cx="3178897" cy="687368"/>
            <a:chOff x="8354291" y="5103967"/>
            <a:chExt cx="3178897" cy="687368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F1DDC34-4369-5203-3A7F-6238AB08DDB9}"/>
                </a:ext>
              </a:extLst>
            </p:cNvPr>
            <p:cNvSpPr/>
            <p:nvPr/>
          </p:nvSpPr>
          <p:spPr>
            <a:xfrm>
              <a:off x="8354291" y="5126830"/>
              <a:ext cx="288000" cy="288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600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4F4A317-FE0F-2C38-57F2-CD69A800C670}"/>
                </a:ext>
              </a:extLst>
            </p:cNvPr>
            <p:cNvSpPr txBox="1"/>
            <p:nvPr/>
          </p:nvSpPr>
          <p:spPr>
            <a:xfrm>
              <a:off x="8788659" y="5103967"/>
              <a:ext cx="2744529" cy="6873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800"/>
                </a:spcBef>
              </a:pPr>
              <a:r>
                <a:rPr lang="sv-SE" sz="1200" b="1" i="0" u="none" strike="noStrike" baseline="0" dirty="0">
                  <a:solidFill>
                    <a:srgbClr val="000000"/>
                  </a:solidFill>
                </a:rPr>
                <a:t>Effektiva integrationer</a:t>
              </a:r>
            </a:p>
            <a:p>
              <a:pPr>
                <a:spcBef>
                  <a:spcPts val="800"/>
                </a:spcBef>
              </a:pPr>
              <a:r>
                <a:rPr lang="sv-SE" sz="1000" dirty="0">
                  <a:solidFill>
                    <a:srgbClr val="000000"/>
                  </a:solidFill>
                </a:rPr>
                <a:t>Integration mot digital infrastruktur gör det smidigare för partners och kunder</a:t>
              </a:r>
              <a:endParaRPr lang="sv-SE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30033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FC1CD425-D3B8-AF27-7D98-E9A18D4BB95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238758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348" imgH="347" progId="TCLayout.ActiveDocument.1">
                  <p:embed/>
                </p:oleObj>
              </mc:Choice>
              <mc:Fallback>
                <p:oleObj name="think-cell Slide" r:id="rId14" imgW="348" imgH="347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C1CD425-D3B8-AF27-7D98-E9A18D4BB9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DC60723-E3D8-0C53-4E3F-8CBDF9D25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sv-SE" dirty="0"/>
              <a:t>Stark tillväxt och hög skalbarhet senaste tio åren – </a:t>
            </a:r>
            <a:br>
              <a:rPr lang="sv-SE" dirty="0"/>
            </a:br>
            <a:r>
              <a:rPr lang="sv-SE" dirty="0"/>
              <a:t>Till gagn för partners och kunder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DEAEEF-4504-7AE6-7969-0C92691F5AC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4</a:t>
            </a:fld>
            <a:endParaRPr lang="sv-S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BBC166-75B6-153E-F9E6-F8CE08509294}"/>
              </a:ext>
            </a:extLst>
          </p:cNvPr>
          <p:cNvSpPr txBox="1"/>
          <p:nvPr/>
        </p:nvSpPr>
        <p:spPr>
          <a:xfrm>
            <a:off x="8129847" y="1975497"/>
            <a:ext cx="340334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200" b="0" i="0" u="none" strike="noStrike" baseline="0" dirty="0">
                <a:solidFill>
                  <a:srgbClr val="000000"/>
                </a:solidFill>
              </a:rPr>
              <a:t>Stark kundtillväxt kombinerad med kostnadseffektivitet skapar långsiktigt värde och säkrar vår position som det mest effektiva bolaget i branschen</a:t>
            </a:r>
            <a:endParaRPr lang="sv-SE" sz="12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E4F8840-E4D6-2B1A-7FE4-B99FBD5EAF60}"/>
              </a:ext>
            </a:extLst>
          </p:cNvPr>
          <p:cNvGrpSpPr/>
          <p:nvPr/>
        </p:nvGrpSpPr>
        <p:grpSpPr>
          <a:xfrm>
            <a:off x="8354291" y="3140140"/>
            <a:ext cx="3315195" cy="841256"/>
            <a:chOff x="8354291" y="3140140"/>
            <a:chExt cx="3315195" cy="841256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8CFD739-03C2-6F12-F253-C277BB546715}"/>
                </a:ext>
              </a:extLst>
            </p:cNvPr>
            <p:cNvSpPr/>
            <p:nvPr/>
          </p:nvSpPr>
          <p:spPr>
            <a:xfrm>
              <a:off x="8354291" y="3141000"/>
              <a:ext cx="288000" cy="288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600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9340ABE-B4FC-6CDD-75A0-D1F53586160D}"/>
                </a:ext>
              </a:extLst>
            </p:cNvPr>
            <p:cNvSpPr txBox="1"/>
            <p:nvPr/>
          </p:nvSpPr>
          <p:spPr>
            <a:xfrm>
              <a:off x="8788659" y="3140140"/>
              <a:ext cx="2880827" cy="8412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800"/>
                </a:spcBef>
              </a:pPr>
              <a:r>
                <a:rPr lang="sv-SE" sz="1200" b="1" i="0" u="none" strike="noStrike" baseline="0" dirty="0">
                  <a:solidFill>
                    <a:srgbClr val="000000"/>
                  </a:solidFill>
                </a:rPr>
                <a:t>Förvaltat kapital</a:t>
              </a:r>
            </a:p>
            <a:p>
              <a:pPr>
                <a:spcBef>
                  <a:spcPts val="800"/>
                </a:spcBef>
              </a:pPr>
              <a:r>
                <a:rPr lang="sv-SE" sz="1000" dirty="0">
                  <a:solidFill>
                    <a:srgbClr val="000000"/>
                  </a:solidFill>
                </a:rPr>
                <a:t>Påverkas av kapitalflöden från nya och gamla kunder samt aktiemarknadens utveckling (som historiskt växt c.7% per år)</a:t>
              </a:r>
              <a:endParaRPr lang="sv-SE" sz="1000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CD41788-CB81-955F-F511-8AF9F185B134}"/>
              </a:ext>
            </a:extLst>
          </p:cNvPr>
          <p:cNvGrpSpPr/>
          <p:nvPr/>
        </p:nvGrpSpPr>
        <p:grpSpPr>
          <a:xfrm>
            <a:off x="8354291" y="4122054"/>
            <a:ext cx="3178897" cy="841256"/>
            <a:chOff x="8354291" y="4034968"/>
            <a:chExt cx="3178897" cy="841256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96E175B-0DE7-39F6-0044-39331C1EFE78}"/>
                </a:ext>
              </a:extLst>
            </p:cNvPr>
            <p:cNvSpPr/>
            <p:nvPr/>
          </p:nvSpPr>
          <p:spPr>
            <a:xfrm>
              <a:off x="8354291" y="4034968"/>
              <a:ext cx="288000" cy="288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600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0CA2094-3214-A7B5-74D4-86DAEDC82CE5}"/>
                </a:ext>
              </a:extLst>
            </p:cNvPr>
            <p:cNvSpPr txBox="1"/>
            <p:nvPr/>
          </p:nvSpPr>
          <p:spPr>
            <a:xfrm>
              <a:off x="8788659" y="4034968"/>
              <a:ext cx="2744529" cy="8412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800"/>
                </a:spcBef>
              </a:pPr>
              <a:r>
                <a:rPr lang="sv-SE" sz="1200" b="1" i="0" u="none" strike="noStrike" baseline="0" dirty="0">
                  <a:solidFill>
                    <a:srgbClr val="000000"/>
                  </a:solidFill>
                </a:rPr>
                <a:t>Intäkt per förvaltad krona</a:t>
              </a:r>
            </a:p>
            <a:p>
              <a:pPr>
                <a:spcBef>
                  <a:spcPts val="800"/>
                </a:spcBef>
              </a:pPr>
              <a:r>
                <a:rPr lang="sv-SE" sz="1000" dirty="0">
                  <a:solidFill>
                    <a:srgbClr val="000000"/>
                  </a:solidFill>
                </a:rPr>
                <a:t>Intäkter är en följd av Futurs produktstrategi där fokus ligger på produkter med plattformsavgifter</a:t>
              </a:r>
              <a:endParaRPr lang="sv-SE" sz="1000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0308988-CF4B-1C51-4B1B-5DFC0105F474}"/>
              </a:ext>
            </a:extLst>
          </p:cNvPr>
          <p:cNvGrpSpPr/>
          <p:nvPr/>
        </p:nvGrpSpPr>
        <p:grpSpPr>
          <a:xfrm>
            <a:off x="8354291" y="5103967"/>
            <a:ext cx="3178897" cy="841256"/>
            <a:chOff x="8354291" y="5103967"/>
            <a:chExt cx="3178897" cy="84125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BC63923-2518-BF7F-B9F3-4E9F622BEA3A}"/>
                </a:ext>
              </a:extLst>
            </p:cNvPr>
            <p:cNvSpPr/>
            <p:nvPr/>
          </p:nvSpPr>
          <p:spPr>
            <a:xfrm>
              <a:off x="8354291" y="5126830"/>
              <a:ext cx="288000" cy="288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600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DE1D343-C7A4-E80A-94DF-1BD8838EF1FB}"/>
                </a:ext>
              </a:extLst>
            </p:cNvPr>
            <p:cNvSpPr txBox="1"/>
            <p:nvPr/>
          </p:nvSpPr>
          <p:spPr>
            <a:xfrm>
              <a:off x="8788659" y="5103967"/>
              <a:ext cx="2744529" cy="8412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800"/>
                </a:spcBef>
              </a:pPr>
              <a:r>
                <a:rPr lang="sv-SE" sz="1200" b="1" i="0" u="none" strike="noStrike" baseline="0" dirty="0">
                  <a:solidFill>
                    <a:srgbClr val="000000"/>
                  </a:solidFill>
                </a:rPr>
                <a:t>Kostnad per förvaltad krona</a:t>
              </a:r>
            </a:p>
            <a:p>
              <a:pPr>
                <a:spcBef>
                  <a:spcPts val="800"/>
                </a:spcBef>
              </a:pPr>
              <a:r>
                <a:rPr lang="sv-SE" sz="1000" dirty="0">
                  <a:solidFill>
                    <a:srgbClr val="000000"/>
                  </a:solidFill>
                </a:rPr>
                <a:t>Kostnaderna minskar genom att vi har en skalbar affärsmodell som möjliggörs av vår teknikplattform</a:t>
              </a:r>
              <a:endParaRPr lang="sv-SE" sz="1000" dirty="0"/>
            </a:p>
          </p:txBody>
        </p:sp>
      </p:grpSp>
      <p:graphicFrame>
        <p:nvGraphicFramePr>
          <p:cNvPr id="142" name="Chart 141">
            <a:extLst>
              <a:ext uri="{FF2B5EF4-FFF2-40B4-BE49-F238E27FC236}">
                <a16:creationId xmlns:a16="http://schemas.microsoft.com/office/drawing/2014/main" id="{22A6961B-771B-2E03-5B0E-9A0D918751A5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32538328"/>
              </p:ext>
            </p:extLst>
          </p:nvPr>
        </p:nvGraphicFramePr>
        <p:xfrm>
          <a:off x="669925" y="1892300"/>
          <a:ext cx="7200900" cy="440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55F03F2-E80C-3FFA-CDEC-A530E528CFF1}"/>
              </a:ext>
            </a:extLst>
          </p:cNvPr>
          <p:cNvCxnSpPr>
            <a:cxnSpLocks/>
          </p:cNvCxnSpPr>
          <p:nvPr>
            <p:custDataLst>
              <p:tags r:id="rId3"/>
            </p:custDataLst>
          </p:nvPr>
        </p:nvCxnSpPr>
        <p:spPr bwMode="auto">
          <a:xfrm flipV="1">
            <a:off x="1069975" y="2370138"/>
            <a:ext cx="6350" cy="193675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CA19FA6A-54C1-56B2-4292-F42E1F9B3314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>
            <a:off x="7269163" y="3443288"/>
            <a:ext cx="165100" cy="53975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38698213-98A1-0B31-3721-04DD8AC24503}"/>
              </a:ext>
            </a:extLst>
          </p:cNvPr>
          <p:cNvCxnSpPr/>
          <p:nvPr>
            <p:custDataLst>
              <p:tags r:id="rId5"/>
            </p:custDataLst>
          </p:nvPr>
        </p:nvCxnSpPr>
        <p:spPr bwMode="auto">
          <a:xfrm flipV="1">
            <a:off x="7267574" y="4432300"/>
            <a:ext cx="166688" cy="55563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D3B36E0D-7A7F-855B-72F9-2F4D618B1005}"/>
              </a:ext>
            </a:extLst>
          </p:cNvPr>
          <p:cNvCxnSpPr/>
          <p:nvPr>
            <p:custDataLst>
              <p:tags r:id="rId6"/>
            </p:custDataLst>
          </p:nvPr>
        </p:nvCxnSpPr>
        <p:spPr bwMode="auto">
          <a:xfrm flipH="1">
            <a:off x="1089025" y="4984750"/>
            <a:ext cx="142875" cy="53975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 useBgFill="1">
        <p:nvSpPr>
          <p:cNvPr id="30" name="Platshållare för text 2">
            <a:extLst>
              <a:ext uri="{FF2B5EF4-FFF2-40B4-BE49-F238E27FC236}">
                <a16:creationId xmlns:a16="http://schemas.microsoft.com/office/drawing/2014/main" id="{4516DC62-B4E7-E371-6007-A6A318E9C14C}"/>
              </a:ext>
            </a:extLst>
          </p:cNvPr>
          <p:cNvSpPr>
            <a:spLocks noGrp="1"/>
          </p:cNvSpPr>
          <p:nvPr>
            <p:custDataLst>
              <p:tags r:id="rId7"/>
            </p:custDataLst>
          </p:nvPr>
        </p:nvSpPr>
        <p:spPr bwMode="gray">
          <a:xfrm>
            <a:off x="590550" y="1857375"/>
            <a:ext cx="973138" cy="234950"/>
          </a:xfrm>
          <a:prstGeom prst="rect">
            <a:avLst/>
          </a:prstGeom>
          <a:ln>
            <a:noFill/>
          </a:ln>
          <a:effectLst/>
        </p:spPr>
        <p:txBody>
          <a:bodyPr vert="horz" wrap="none" lIns="25400" tIns="0" rIns="25400" bIns="0" rtlCol="0" anchor="ctr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r>
              <a:rPr lang="sv-SE" altLang="en-US" sz="1400" dirty="0"/>
              <a:t>0.0070 öre</a:t>
            </a:r>
            <a:endParaRPr lang="en-US" sz="1400" dirty="0"/>
          </a:p>
        </p:txBody>
      </p:sp>
      <p:sp useBgFill="1">
        <p:nvSpPr>
          <p:cNvPr id="31" name="Platshållare för text 2">
            <a:extLst>
              <a:ext uri="{FF2B5EF4-FFF2-40B4-BE49-F238E27FC236}">
                <a16:creationId xmlns:a16="http://schemas.microsoft.com/office/drawing/2014/main" id="{B19BCAA2-6CDA-223C-B368-CB12119660FB}"/>
              </a:ext>
            </a:extLst>
          </p:cNvPr>
          <p:cNvSpPr>
            <a:spLocks noGrp="1"/>
          </p:cNvSpPr>
          <p:nvPr>
            <p:custDataLst>
              <p:tags r:id="rId8"/>
            </p:custDataLst>
          </p:nvPr>
        </p:nvSpPr>
        <p:spPr bwMode="gray">
          <a:xfrm>
            <a:off x="573088" y="2563813"/>
            <a:ext cx="984250" cy="234950"/>
          </a:xfrm>
          <a:prstGeom prst="rect">
            <a:avLst/>
          </a:prstGeom>
          <a:ln>
            <a:noFill/>
          </a:ln>
          <a:effectLst/>
        </p:spPr>
        <p:txBody>
          <a:bodyPr vert="horz" wrap="none" lIns="25400" tIns="0" rIns="25400" bIns="0" rtlCol="0" anchor="t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r>
              <a:rPr lang="sv-SE" altLang="en-US" sz="1400" dirty="0">
                <a:effectLst/>
              </a:rPr>
              <a:t>0.0063 öre</a:t>
            </a:r>
            <a:endParaRPr lang="en-US" sz="1400" dirty="0"/>
          </a:p>
        </p:txBody>
      </p:sp>
      <p:sp>
        <p:nvSpPr>
          <p:cNvPr id="32" name="Platshållare för text 2">
            <a:extLst>
              <a:ext uri="{FF2B5EF4-FFF2-40B4-BE49-F238E27FC236}">
                <a16:creationId xmlns:a16="http://schemas.microsoft.com/office/drawing/2014/main" id="{B3DD42A7-1356-0D43-1D9A-B5FFB482A109}"/>
              </a:ext>
            </a:extLst>
          </p:cNvPr>
          <p:cNvSpPr>
            <a:spLocks noGrp="1"/>
          </p:cNvSpPr>
          <p:nvPr>
            <p:custDataLst>
              <p:tags r:id="rId9"/>
            </p:custDataLst>
          </p:nvPr>
        </p:nvSpPr>
        <p:spPr bwMode="gray">
          <a:xfrm>
            <a:off x="6421438" y="3208338"/>
            <a:ext cx="982663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r>
              <a:rPr lang="sv-SE" altLang="en-US" sz="1400" dirty="0"/>
              <a:t>0,0042 öre</a:t>
            </a:r>
            <a:endParaRPr lang="en-US" sz="1400" dirty="0"/>
          </a:p>
        </p:txBody>
      </p:sp>
      <p:sp>
        <p:nvSpPr>
          <p:cNvPr id="33" name="Platshållare för text 2">
            <a:extLst>
              <a:ext uri="{FF2B5EF4-FFF2-40B4-BE49-F238E27FC236}">
                <a16:creationId xmlns:a16="http://schemas.microsoft.com/office/drawing/2014/main" id="{C3D87C99-3707-FC5A-C177-7AEAB5D45CCA}"/>
              </a:ext>
            </a:extLst>
          </p:cNvPr>
          <p:cNvSpPr>
            <a:spLocks noGrp="1"/>
          </p:cNvSpPr>
          <p:nvPr>
            <p:custDataLst>
              <p:tags r:id="rId10"/>
            </p:custDataLst>
          </p:nvPr>
        </p:nvSpPr>
        <p:spPr bwMode="gray">
          <a:xfrm>
            <a:off x="6427788" y="4487863"/>
            <a:ext cx="976313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vert="horz" wrap="none" lIns="25400" tIns="0" rIns="25400" bIns="0" rtlCol="0" anchor="t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r>
              <a:rPr lang="sv-SE" altLang="en-US" sz="1400" dirty="0"/>
              <a:t>0,0025 öre</a:t>
            </a:r>
            <a:endParaRPr lang="en-US" sz="1400" dirty="0"/>
          </a:p>
        </p:txBody>
      </p:sp>
      <p:sp>
        <p:nvSpPr>
          <p:cNvPr id="76" name="Platshållare för text 2">
            <a:extLst>
              <a:ext uri="{FF2B5EF4-FFF2-40B4-BE49-F238E27FC236}">
                <a16:creationId xmlns:a16="http://schemas.microsoft.com/office/drawing/2014/main" id="{B80B971A-5739-4FA9-CBE5-22E1328F329A}"/>
              </a:ext>
            </a:extLst>
          </p:cNvPr>
          <p:cNvSpPr>
            <a:spLocks noGrp="1"/>
          </p:cNvSpPr>
          <p:nvPr>
            <p:custDataLst>
              <p:tags r:id="rId11"/>
            </p:custDataLst>
          </p:nvPr>
        </p:nvSpPr>
        <p:spPr bwMode="gray">
          <a:xfrm>
            <a:off x="6456363" y="1909763"/>
            <a:ext cx="947738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17C69CBB-E1E6-47C6-9380-ECFDC55B17FC}" type="datetime'''''''''''''''''2''''''''''''''''''''''''''''''''''''35'''''''">
              <a:rPr lang="sv-SE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235</a:t>
            </a:fld>
            <a:r>
              <a:rPr lang="sv-SE" altLang="en-US" sz="1400" dirty="0">
                <a:effectLst/>
              </a:rPr>
              <a:t> MDKR</a:t>
            </a:r>
            <a:endParaRPr lang="sv-SE" sz="1400" dirty="0"/>
          </a:p>
        </p:txBody>
      </p:sp>
      <p:sp useBgFill="1">
        <p:nvSpPr>
          <p:cNvPr id="85" name="Platshållare för text 2">
            <a:extLst>
              <a:ext uri="{FF2B5EF4-FFF2-40B4-BE49-F238E27FC236}">
                <a16:creationId xmlns:a16="http://schemas.microsoft.com/office/drawing/2014/main" id="{4456D31E-18FC-C62D-A367-98C86CD0277B}"/>
              </a:ext>
            </a:extLst>
          </p:cNvPr>
          <p:cNvSpPr>
            <a:spLocks noGrp="1"/>
          </p:cNvSpPr>
          <p:nvPr>
            <p:custDataLst>
              <p:tags r:id="rId12"/>
            </p:custDataLst>
          </p:nvPr>
        </p:nvSpPr>
        <p:spPr bwMode="gray">
          <a:xfrm>
            <a:off x="1120775" y="4749800"/>
            <a:ext cx="844550" cy="234950"/>
          </a:xfrm>
          <a:prstGeom prst="rect">
            <a:avLst/>
          </a:prstGeom>
          <a:ln>
            <a:noFill/>
          </a:ln>
          <a:effectLst/>
        </p:spPr>
        <p:txBody>
          <a:bodyPr vert="horz" wrap="none" lIns="25400" tIns="0" rIns="25400" bIns="0" rtlCol="0" anchor="b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44A2B3BD-4970-4425-94B0-98D131D0A0CF}" type="datetime'''''''4''''''''''''''''''''''''9'''''''''">
              <a:rPr lang="sv-SE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49</a:t>
            </a:fld>
            <a:r>
              <a:rPr lang="sv-SE" altLang="en-US" sz="1400" dirty="0">
                <a:effectLst/>
              </a:rPr>
              <a:t> MDKR</a:t>
            </a:r>
            <a:endParaRPr lang="sv-SE" sz="1400" dirty="0"/>
          </a:p>
        </p:txBody>
      </p:sp>
      <p:sp>
        <p:nvSpPr>
          <p:cNvPr id="140" name="Speech Bubble: Rectangle with Corners Rounded 139">
            <a:extLst>
              <a:ext uri="{FF2B5EF4-FFF2-40B4-BE49-F238E27FC236}">
                <a16:creationId xmlns:a16="http://schemas.microsoft.com/office/drawing/2014/main" id="{FB204E85-4BE6-59EE-A276-225AC35AFB55}"/>
              </a:ext>
            </a:extLst>
          </p:cNvPr>
          <p:cNvSpPr/>
          <p:nvPr/>
        </p:nvSpPr>
        <p:spPr>
          <a:xfrm>
            <a:off x="5694218" y="4867887"/>
            <a:ext cx="1724083" cy="429581"/>
          </a:xfrm>
          <a:prstGeom prst="wedgeRoundRectCallout">
            <a:avLst>
              <a:gd name="adj1" fmla="val 14942"/>
              <a:gd name="adj2" fmla="val -62655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/>
              <a:t>81% lägre kostnader än branschsnitt</a:t>
            </a:r>
          </a:p>
        </p:txBody>
      </p:sp>
    </p:spTree>
    <p:extLst>
      <p:ext uri="{BB962C8B-B14F-4D97-AF65-F5344CB8AC3E}">
        <p14:creationId xmlns:p14="http://schemas.microsoft.com/office/powerpoint/2010/main" val="994980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1ED988CC-3B1C-CE30-4FDB-88F10B03A51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8" imgH="347" progId="TCLayout.ActiveDocument.1">
                  <p:embed/>
                </p:oleObj>
              </mc:Choice>
              <mc:Fallback>
                <p:oleObj name="think-cell Slide" r:id="rId3" imgW="348" imgH="347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ED988CC-3B1C-CE30-4FDB-88F10B03A51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10">
            <a:extLst>
              <a:ext uri="{FF2B5EF4-FFF2-40B4-BE49-F238E27FC236}">
                <a16:creationId xmlns:a16="http://schemas.microsoft.com/office/drawing/2014/main" id="{A40C4F36-3A01-35E4-3F53-74FFD22C0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sv-SE" dirty="0"/>
              <a:t>Höjdpunkter från året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6781A3-A09C-E68A-ED30-9C893252B560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5</a:t>
            </a:fld>
            <a:endParaRPr lang="sv-SE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D7F1224-50D7-12C0-D243-41E8553E935E}"/>
              </a:ext>
            </a:extLst>
          </p:cNvPr>
          <p:cNvGrpSpPr/>
          <p:nvPr/>
        </p:nvGrpSpPr>
        <p:grpSpPr>
          <a:xfrm>
            <a:off x="1260176" y="1685768"/>
            <a:ext cx="9671648" cy="4670582"/>
            <a:chOff x="659803" y="1685768"/>
            <a:chExt cx="9671648" cy="467058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773797FE-156B-1471-B854-F8B887321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2419" b="2560"/>
            <a:stretch/>
          </p:blipFill>
          <p:spPr>
            <a:xfrm>
              <a:off x="659803" y="1685768"/>
              <a:ext cx="6468378" cy="2244882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5E6FBC6-2F8A-BFFE-6E42-92A0BDA08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8382" y="4050978"/>
              <a:ext cx="6411220" cy="2305372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25CD294-9774-6EB3-03CD-A5987500589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560" r="50763" b="-1"/>
            <a:stretch/>
          </p:blipFill>
          <p:spPr>
            <a:xfrm>
              <a:off x="7227441" y="1685768"/>
              <a:ext cx="3104010" cy="2244882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31AA8DA-9087-9E91-65C9-3DA8A8BF2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0949" t="560" b="-1"/>
            <a:stretch/>
          </p:blipFill>
          <p:spPr>
            <a:xfrm>
              <a:off x="7227441" y="4081223"/>
              <a:ext cx="3092264" cy="22448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09101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033A4B-2103-F3B2-3794-05A0BA8E1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Våra erbjudanden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7238F30-E080-AAAC-54FF-4BA0BD7B1DF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1AD1EF-0862-4970-85B2-DC445227086F}" type="slidenum">
              <a:rPr kumimoji="0" lang="sv-SE" sz="5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sv-SE" sz="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3538C1A4-8510-AB18-C554-B9C350632CB1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659802" y="3925372"/>
            <a:ext cx="5308805" cy="2133069"/>
          </a:xfrm>
        </p:spPr>
        <p:txBody>
          <a:bodyPr/>
          <a:lstStyle/>
          <a:p>
            <a:pPr marL="0" indent="0">
              <a:spcBef>
                <a:spcPts val="400"/>
              </a:spcBef>
              <a:buNone/>
            </a:pPr>
            <a:r>
              <a:rPr lang="sv-SE" sz="1800" dirty="0">
                <a:latin typeface="+mj-lt"/>
              </a:rPr>
              <a:t>Fondförsäkring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sv-SE" sz="1400" dirty="0"/>
              <a:t>Oberoende och noga utvalt </a:t>
            </a:r>
            <a:r>
              <a:rPr lang="sv-SE" sz="1400" dirty="0">
                <a:latin typeface="+mn-lt"/>
              </a:rPr>
              <a:t>f</a:t>
            </a:r>
            <a:r>
              <a:rPr lang="sv-SE" sz="1400" dirty="0"/>
              <a:t>ondutbud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sv-SE" sz="1400" dirty="0"/>
              <a:t>Hög andel hållbara fonder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sv-SE" sz="1400" dirty="0"/>
              <a:t>99 % av spararnas kapital i hållbara fonder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sv-SE" sz="1400" dirty="0"/>
              <a:t>Flexibel utbetalning</a:t>
            </a:r>
            <a:br>
              <a:rPr lang="sv-SE" sz="1400" dirty="0"/>
            </a:br>
            <a:endParaRPr lang="sv-SE" sz="1400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3A4DA00F-72AE-86EC-0D9F-839344B00757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6223393" y="3925373"/>
            <a:ext cx="5345754" cy="2133069"/>
          </a:xfrm>
        </p:spPr>
        <p:txBody>
          <a:bodyPr/>
          <a:lstStyle/>
          <a:p>
            <a:pPr marL="0" indent="0">
              <a:spcBef>
                <a:spcPts val="400"/>
              </a:spcBef>
              <a:buNone/>
            </a:pPr>
            <a:r>
              <a:rPr lang="sv-SE" sz="1800" dirty="0">
                <a:latin typeface="+mj-lt"/>
              </a:rPr>
              <a:t>Depåförsäkring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sv-SE" sz="1400" dirty="0"/>
              <a:t>Tjänstepension i depåförsäkring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sv-SE" sz="1400" dirty="0"/>
              <a:t>Multipla depåer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sv-SE" sz="1400" dirty="0"/>
              <a:t>Onoterade innehav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sv-SE" sz="1400" dirty="0"/>
              <a:t>Anpassade erbjudanden till partners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11" name="Bildobjekt 10" descr="En bild som visar person, Människoansikte, klädsel, leende&#10;&#10;Automatiskt genererad beskrivning">
            <a:extLst>
              <a:ext uri="{FF2B5EF4-FFF2-40B4-BE49-F238E27FC236}">
                <a16:creationId xmlns:a16="http://schemas.microsoft.com/office/drawing/2014/main" id="{128BCEB0-0DCE-3862-9DDF-84815B01AA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804" y="1650174"/>
            <a:ext cx="3832380" cy="2153718"/>
          </a:xfrm>
          <a:prstGeom prst="roundRect">
            <a:avLst>
              <a:gd name="adj" fmla="val 8373"/>
            </a:avLst>
          </a:prstGeom>
        </p:spPr>
      </p:pic>
      <p:pic>
        <p:nvPicPr>
          <p:cNvPr id="14" name="Bildobjekt 13" descr="En bild som visar Människoansikte, klädsel, person, leende&#10;&#10;Automatiskt genererad beskrivning">
            <a:extLst>
              <a:ext uri="{FF2B5EF4-FFF2-40B4-BE49-F238E27FC236}">
                <a16:creationId xmlns:a16="http://schemas.microsoft.com/office/drawing/2014/main" id="{F82DD3CB-64A4-CFD6-BD9A-3B0B8B5813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3393" y="1650174"/>
            <a:ext cx="3832381" cy="2153718"/>
          </a:xfrm>
          <a:prstGeom prst="roundRect">
            <a:avLst>
              <a:gd name="adj" fmla="val 8176"/>
            </a:avLst>
          </a:prstGeom>
        </p:spPr>
      </p:pic>
      <p:sp>
        <p:nvSpPr>
          <p:cNvPr id="19" name="Platshållare för innehåll 7">
            <a:extLst>
              <a:ext uri="{FF2B5EF4-FFF2-40B4-BE49-F238E27FC236}">
                <a16:creationId xmlns:a16="http://schemas.microsoft.com/office/drawing/2014/main" id="{FCBBCFF4-B119-F68C-AFDE-68AF98BB4BB2}"/>
              </a:ext>
            </a:extLst>
          </p:cNvPr>
          <p:cNvSpPr txBox="1">
            <a:spLocks/>
          </p:cNvSpPr>
          <p:nvPr/>
        </p:nvSpPr>
        <p:spPr>
          <a:xfrm>
            <a:off x="6223393" y="3904724"/>
            <a:ext cx="5345754" cy="213306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4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8312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8B378B6A-5524-4AFB-CBF2-956D5C58047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8" imgH="347" progId="TCLayout.ActiveDocument.1">
                  <p:embed/>
                </p:oleObj>
              </mc:Choice>
              <mc:Fallback>
                <p:oleObj name="think-cell Slide" r:id="rId8" imgW="348" imgH="347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B378B6A-5524-4AFB-CBF2-956D5C5804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CDDFC8F3-16E4-EB40-518D-A290B376C27F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523" y="532097"/>
            <a:ext cx="5338388" cy="5338388"/>
          </a:xfrm>
          <a:prstGeom prst="roundRect">
            <a:avLst>
              <a:gd name="adj" fmla="val 3253"/>
            </a:avLst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5ADCC7-6963-B525-B934-95820C644F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1AD1EF-0862-4970-85B2-DC445227086F}" type="slidenum">
              <a:rPr kumimoji="0" lang="sv-SE" sz="5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sv-SE" sz="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  <p:pic>
        <p:nvPicPr>
          <p:cNvPr id="34" name="Bildobjekt 9" descr="En bild som visar skärmbild, design&#10;&#10;Automatiskt genererad beskrivning">
            <a:extLst>
              <a:ext uri="{FF2B5EF4-FFF2-40B4-BE49-F238E27FC236}">
                <a16:creationId xmlns:a16="http://schemas.microsoft.com/office/drawing/2014/main" id="{3B22B110-B2D3-D78C-89C7-26A79180565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47258" y="2173996"/>
            <a:ext cx="1586920" cy="2054592"/>
          </a:xfrm>
          <a:prstGeom prst="roundRect">
            <a:avLst/>
          </a:prstGeom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354D771-731C-D914-BDC7-99C0E140682E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9259888" y="1631950"/>
          <a:ext cx="2012950" cy="393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44" name="Platshållare för text 2">
            <a:extLst>
              <a:ext uri="{FF2B5EF4-FFF2-40B4-BE49-F238E27FC236}">
                <a16:creationId xmlns:a16="http://schemas.microsoft.com/office/drawing/2014/main" id="{AD57847A-4603-F679-79CE-078E35DD625A}"/>
              </a:ext>
            </a:extLst>
          </p:cNvPr>
          <p:cNvSpPr>
            <a:spLocks noGrp="1"/>
          </p:cNvSpPr>
          <p:nvPr>
            <p:custDataLst>
              <p:tags r:id="rId3"/>
            </p:custDataLst>
          </p:nvPr>
        </p:nvSpPr>
        <p:spPr bwMode="gray">
          <a:xfrm>
            <a:off x="10006013" y="1814513"/>
            <a:ext cx="517525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Övriga</a:t>
            </a:r>
            <a:br>
              <a:rPr kumimoji="0" lang="sv-SE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</a:br>
            <a:r>
              <a:rPr kumimoji="0" lang="sv-SE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(16%)</a:t>
            </a:r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  <p:sp>
        <p:nvSpPr>
          <p:cNvPr id="32" name="Platshållare för text 2">
            <a:extLst>
              <a:ext uri="{FF2B5EF4-FFF2-40B4-BE49-F238E27FC236}">
                <a16:creationId xmlns:a16="http://schemas.microsoft.com/office/drawing/2014/main" id="{522B3746-BC0C-C84E-0142-D0EF197AE512}"/>
              </a:ext>
            </a:extLst>
          </p:cNvPr>
          <p:cNvSpPr>
            <a:spLocks noGrp="1"/>
          </p:cNvSpPr>
          <p:nvPr>
            <p:custDataLst>
              <p:tags r:id="rId4"/>
            </p:custDataLst>
          </p:nvPr>
        </p:nvSpPr>
        <p:spPr bwMode="gray">
          <a:xfrm>
            <a:off x="10036175" y="2379663"/>
            <a:ext cx="45720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Ränta</a:t>
            </a:r>
            <a:br>
              <a:rPr kumimoji="0" lang="sv-SE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</a:br>
            <a:r>
              <a:rPr kumimoji="0" lang="sv-SE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(14%)</a:t>
            </a:r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  <p:sp>
        <p:nvSpPr>
          <p:cNvPr id="33" name="Platshållare för text 2">
            <a:extLst>
              <a:ext uri="{FF2B5EF4-FFF2-40B4-BE49-F238E27FC236}">
                <a16:creationId xmlns:a16="http://schemas.microsoft.com/office/drawing/2014/main" id="{5E095661-E998-449C-DEBB-A46906618C5F}"/>
              </a:ext>
            </a:extLst>
          </p:cNvPr>
          <p:cNvSpPr>
            <a:spLocks noGrp="1"/>
          </p:cNvSpPr>
          <p:nvPr>
            <p:custDataLst>
              <p:tags r:id="rId5"/>
            </p:custDataLst>
          </p:nvPr>
        </p:nvSpPr>
        <p:spPr bwMode="gray">
          <a:xfrm>
            <a:off x="10031414" y="3963988"/>
            <a:ext cx="468313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Aktier</a:t>
            </a:r>
            <a:br>
              <a:rPr kumimoji="0" lang="sv-SE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</a:br>
            <a:r>
              <a:rPr kumimoji="0" lang="sv-SE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(70%)</a:t>
            </a:r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  <p:sp>
        <p:nvSpPr>
          <p:cNvPr id="14" name="Platshållare för text 2">
            <a:extLst>
              <a:ext uri="{FF2B5EF4-FFF2-40B4-BE49-F238E27FC236}">
                <a16:creationId xmlns:a16="http://schemas.microsoft.com/office/drawing/2014/main" id="{96AEA109-8F58-9E51-EF41-BE34AB7EA355}"/>
              </a:ext>
            </a:extLst>
          </p:cNvPr>
          <p:cNvSpPr>
            <a:spLocks noGrp="1"/>
          </p:cNvSpPr>
          <p:nvPr>
            <p:custDataLst>
              <p:tags r:id="rId6"/>
            </p:custDataLst>
          </p:nvPr>
        </p:nvSpPr>
        <p:spPr bwMode="auto">
          <a:xfrm>
            <a:off x="9752013" y="5537200"/>
            <a:ext cx="1025525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95263" indent="-195263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539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1841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9138" indent="-179388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Fondutbud</a:t>
            </a:r>
            <a:br>
              <a:rPr kumimoji="0" lang="sv-SE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</a:br>
            <a:r>
              <a:rPr kumimoji="0" lang="sv-SE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t>(~200 fonder)</a:t>
            </a:r>
            <a:endParaRPr kumimoji="0" lang="sv-SE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  <p:sp>
        <p:nvSpPr>
          <p:cNvPr id="18" name="Rubrik 1">
            <a:extLst>
              <a:ext uri="{FF2B5EF4-FFF2-40B4-BE49-F238E27FC236}">
                <a16:creationId xmlns:a16="http://schemas.microsoft.com/office/drawing/2014/main" id="{62EFF09F-D628-EAD1-4CA8-37495434CA1F}"/>
              </a:ext>
            </a:extLst>
          </p:cNvPr>
          <p:cNvSpPr txBox="1">
            <a:spLocks/>
          </p:cNvSpPr>
          <p:nvPr/>
        </p:nvSpPr>
        <p:spPr>
          <a:xfrm>
            <a:off x="6308253" y="1915886"/>
            <a:ext cx="2918297" cy="358956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rPr>
              <a:t>Enda bolaget med ett oberoende och kvalitetssäkrat fondutbud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"/>
              <a:ea typeface="+mj-ea"/>
              <a:cs typeface="+mj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rPr>
              <a:t>Oberoende</a:t>
            </a:r>
            <a:b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rPr>
            </a:b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rPr>
              <a:t>Vi utvärderar fonder utifrån kostnader, avkastning och hållbarhet – Under 2023 bytte vi ut 10% av fonderna</a:t>
            </a:r>
            <a:b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rPr>
            </a:b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"/>
              <a:ea typeface="+mj-ea"/>
              <a:cs typeface="+mj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rPr>
              <a:t>Kvalitetssäkrat</a:t>
            </a: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rPr>
              <a:t> </a:t>
            </a:r>
            <a:b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rPr>
            </a:b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rPr>
              <a:t>Vi erbjuder ett begränsat utbud av fonder (jämfört med andra som erbjuder tusentals)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rPr>
              <a:t>	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0ACC60C-9B4E-8D68-E06D-864234195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3615" y="465074"/>
            <a:ext cx="5642741" cy="860512"/>
          </a:xfrm>
        </p:spPr>
        <p:txBody>
          <a:bodyPr vert="horz" anchor="t"/>
          <a:lstStyle/>
          <a:p>
            <a:br>
              <a:rPr lang="sv-SE" dirty="0"/>
            </a:br>
            <a:r>
              <a:rPr lang="sv-SE" dirty="0"/>
              <a:t>Noga utvalt och välsorterat</a:t>
            </a:r>
            <a:br>
              <a:rPr lang="sv-SE" dirty="0"/>
            </a:br>
            <a:r>
              <a:rPr lang="sv-SE" dirty="0"/>
              <a:t>fondutbud</a:t>
            </a:r>
          </a:p>
        </p:txBody>
      </p:sp>
    </p:spTree>
    <p:extLst>
      <p:ext uri="{BB962C8B-B14F-4D97-AF65-F5344CB8AC3E}">
        <p14:creationId xmlns:p14="http://schemas.microsoft.com/office/powerpoint/2010/main" val="1353814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4F7F239D-DDD6-4643-481E-F3E45476E1D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04" imgH="405" progId="TCLayout.ActiveDocument.1">
                  <p:embed/>
                </p:oleObj>
              </mc:Choice>
              <mc:Fallback>
                <p:oleObj name="think-cell Slide" r:id="rId4" imgW="404" imgH="405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7F239D-DDD6-4643-481E-F3E45476E1D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E13D35A8-D092-E848-349C-C1B2D8FE3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sv-SE" dirty="0"/>
              <a:t>Depåförsäkring | Så funkar det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8A3188-FF45-7F0E-B602-AC6B6E75BB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8</a:t>
            </a:fld>
            <a:endParaRPr lang="sv-SE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BECF0D-74D1-E79D-B316-617BA0DF6A00}"/>
              </a:ext>
            </a:extLst>
          </p:cNvPr>
          <p:cNvSpPr txBox="1"/>
          <p:nvPr/>
        </p:nvSpPr>
        <p:spPr>
          <a:xfrm>
            <a:off x="3991588" y="4181190"/>
            <a:ext cx="13843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v-SE" dirty="0">
                <a:solidFill>
                  <a:schemeClr val="tx2"/>
                </a:solidFill>
                <a:latin typeface="+mj-lt"/>
              </a:rPr>
              <a:t>Rådgivare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B69F576-B9CE-C0F5-A6D4-9B06C21E330E}"/>
              </a:ext>
            </a:extLst>
          </p:cNvPr>
          <p:cNvSpPr txBox="1"/>
          <p:nvPr/>
        </p:nvSpPr>
        <p:spPr>
          <a:xfrm>
            <a:off x="6548504" y="5361258"/>
            <a:ext cx="190044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v-SE" dirty="0">
                <a:solidFill>
                  <a:schemeClr val="tx2"/>
                </a:solidFill>
                <a:latin typeface="+mj-lt"/>
              </a:rPr>
              <a:t>Försäkringsbolag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4DFD6F6-9379-07C3-6A42-1BC7908B31E9}"/>
              </a:ext>
            </a:extLst>
          </p:cNvPr>
          <p:cNvCxnSpPr>
            <a:cxnSpLocks/>
            <a:stCxn id="53" idx="3"/>
            <a:endCxn id="58" idx="1"/>
          </p:cNvCxnSpPr>
          <p:nvPr/>
        </p:nvCxnSpPr>
        <p:spPr>
          <a:xfrm flipV="1">
            <a:off x="2416958" y="3514749"/>
            <a:ext cx="1727234" cy="132"/>
          </a:xfrm>
          <a:prstGeom prst="straightConnector1">
            <a:avLst/>
          </a:prstGeom>
          <a:ln w="12700">
            <a:solidFill>
              <a:schemeClr val="accent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9F28815C-8C3B-18E1-B877-00457C54860D}"/>
              </a:ext>
            </a:extLst>
          </p:cNvPr>
          <p:cNvSpPr txBox="1"/>
          <p:nvPr/>
        </p:nvSpPr>
        <p:spPr>
          <a:xfrm>
            <a:off x="3656575" y="4515935"/>
            <a:ext cx="2055236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sv-SE" sz="1400" dirty="0"/>
              <a:t>Investeringsrådgivning</a:t>
            </a:r>
            <a:br>
              <a:rPr lang="sv-SE" sz="1400" dirty="0"/>
            </a:br>
            <a:r>
              <a:rPr lang="sv-SE" sz="1400" dirty="0"/>
              <a:t>Pensionsrådgivning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BE83F4E-80D3-1267-AABC-3D823B90C942}"/>
              </a:ext>
            </a:extLst>
          </p:cNvPr>
          <p:cNvSpPr txBox="1"/>
          <p:nvPr/>
        </p:nvSpPr>
        <p:spPr>
          <a:xfrm>
            <a:off x="6608458" y="3303822"/>
            <a:ext cx="184049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sv-SE" sz="1400" dirty="0"/>
              <a:t>Förvar</a:t>
            </a:r>
            <a:br>
              <a:rPr lang="sv-SE" sz="1400" dirty="0"/>
            </a:br>
            <a:r>
              <a:rPr lang="sv-SE" sz="1400" dirty="0"/>
              <a:t>Förvaltning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3E7A21F-A625-5E98-D9A8-2F8F45C8909E}"/>
              </a:ext>
            </a:extLst>
          </p:cNvPr>
          <p:cNvSpPr txBox="1"/>
          <p:nvPr/>
        </p:nvSpPr>
        <p:spPr>
          <a:xfrm>
            <a:off x="887856" y="4515935"/>
            <a:ext cx="2024530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sv-SE" sz="1400" dirty="0"/>
              <a:t>Försäkringstagare</a:t>
            </a:r>
            <a:br>
              <a:rPr lang="sv-SE" sz="1400"/>
            </a:br>
            <a:br>
              <a:rPr lang="sv-SE" sz="1400"/>
            </a:br>
            <a:r>
              <a:rPr lang="sv-SE" sz="1400"/>
              <a:t>Försäkrad </a:t>
            </a:r>
            <a:r>
              <a:rPr lang="sv-SE" sz="1400" dirty="0"/>
              <a:t>(fullmaktshavare)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8EAEDC9-EDDE-7307-0F1D-4903D8F1E1C9}"/>
              </a:ext>
            </a:extLst>
          </p:cNvPr>
          <p:cNvSpPr txBox="1"/>
          <p:nvPr/>
        </p:nvSpPr>
        <p:spPr>
          <a:xfrm>
            <a:off x="6462436" y="5742035"/>
            <a:ext cx="1986512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sv-SE" sz="1400" dirty="0"/>
              <a:t>Rapportering</a:t>
            </a:r>
            <a:br>
              <a:rPr lang="sv-SE" sz="1400" dirty="0"/>
            </a:br>
            <a:r>
              <a:rPr lang="sv-SE" sz="1400" dirty="0"/>
              <a:t>Avgifter och skatteinbetalningar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F738DF1-8F7D-CE0A-F3AD-2A85EB7C54D6}"/>
              </a:ext>
            </a:extLst>
          </p:cNvPr>
          <p:cNvSpPr txBox="1"/>
          <p:nvPr/>
        </p:nvSpPr>
        <p:spPr>
          <a:xfrm>
            <a:off x="9235412" y="3303358"/>
            <a:ext cx="2143246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sv-SE" sz="1400" dirty="0"/>
              <a:t>Produktutbud</a:t>
            </a:r>
            <a:br>
              <a:rPr lang="sv-SE" sz="1400" dirty="0"/>
            </a:br>
            <a:r>
              <a:rPr lang="sv-SE" sz="1400" dirty="0"/>
              <a:t>Handel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3F5214E-382A-FB7A-5AA4-7F33A4648BDE}"/>
              </a:ext>
            </a:extLst>
          </p:cNvPr>
          <p:cNvGrpSpPr/>
          <p:nvPr/>
        </p:nvGrpSpPr>
        <p:grpSpPr>
          <a:xfrm>
            <a:off x="5224188" y="2323337"/>
            <a:ext cx="1764510" cy="2391813"/>
            <a:chOff x="5878159" y="2859343"/>
            <a:chExt cx="1372911" cy="2170659"/>
          </a:xfrm>
        </p:grpSpPr>
        <p:cxnSp>
          <p:nvCxnSpPr>
            <p:cNvPr id="32" name="Connector: Elbow 31">
              <a:extLst>
                <a:ext uri="{FF2B5EF4-FFF2-40B4-BE49-F238E27FC236}">
                  <a16:creationId xmlns:a16="http://schemas.microsoft.com/office/drawing/2014/main" id="{34B163F9-E572-92EA-E222-7792052594C1}"/>
                </a:ext>
              </a:extLst>
            </p:cNvPr>
            <p:cNvCxnSpPr>
              <a:cxnSpLocks/>
              <a:stCxn id="58" idx="3"/>
              <a:endCxn id="67" idx="1"/>
            </p:cNvCxnSpPr>
            <p:nvPr/>
          </p:nvCxnSpPr>
          <p:spPr>
            <a:xfrm flipV="1">
              <a:off x="5878159" y="2859343"/>
              <a:ext cx="1368450" cy="1081251"/>
            </a:xfrm>
            <a:prstGeom prst="bentConnector3">
              <a:avLst/>
            </a:prstGeom>
            <a:ln w="127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or: Elbow 32">
              <a:extLst>
                <a:ext uri="{FF2B5EF4-FFF2-40B4-BE49-F238E27FC236}">
                  <a16:creationId xmlns:a16="http://schemas.microsoft.com/office/drawing/2014/main" id="{E3F01443-48FC-75EA-7F90-4330740DAFC9}"/>
                </a:ext>
              </a:extLst>
            </p:cNvPr>
            <p:cNvCxnSpPr>
              <a:cxnSpLocks/>
              <a:stCxn id="58" idx="3"/>
              <a:endCxn id="5" idx="1"/>
            </p:cNvCxnSpPr>
            <p:nvPr/>
          </p:nvCxnSpPr>
          <p:spPr>
            <a:xfrm>
              <a:off x="5878159" y="3940594"/>
              <a:ext cx="1372911" cy="1089408"/>
            </a:xfrm>
            <a:prstGeom prst="bentConnector3">
              <a:avLst/>
            </a:prstGeom>
            <a:ln w="12700">
              <a:solidFill>
                <a:schemeClr val="accent1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DD47EA68-7F1D-4063-81A8-5BD51CADE35F}"/>
              </a:ext>
            </a:extLst>
          </p:cNvPr>
          <p:cNvSpPr txBox="1"/>
          <p:nvPr/>
        </p:nvSpPr>
        <p:spPr>
          <a:xfrm>
            <a:off x="5533010" y="4052039"/>
            <a:ext cx="1141136" cy="12311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sv-SE" sz="800" dirty="0"/>
              <a:t>Främst vid nyteckning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25DA6755-022A-A7C8-DF5C-D32DC9E25BC9}"/>
              </a:ext>
            </a:extLst>
          </p:cNvPr>
          <p:cNvCxnSpPr>
            <a:cxnSpLocks/>
            <a:stCxn id="27" idx="2"/>
            <a:endCxn id="5" idx="0"/>
          </p:cNvCxnSpPr>
          <p:nvPr/>
        </p:nvCxnSpPr>
        <p:spPr>
          <a:xfrm>
            <a:off x="7528703" y="3734709"/>
            <a:ext cx="0" cy="440441"/>
          </a:xfrm>
          <a:prstGeom prst="straightConnector1">
            <a:avLst/>
          </a:prstGeom>
          <a:ln w="12700">
            <a:solidFill>
              <a:schemeClr val="accent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D78EE7F9-0D92-6738-CD59-9A7EEC1F7B73}"/>
              </a:ext>
            </a:extLst>
          </p:cNvPr>
          <p:cNvCxnSpPr>
            <a:cxnSpLocks/>
            <a:stCxn id="67" idx="3"/>
            <a:endCxn id="73" idx="1"/>
          </p:cNvCxnSpPr>
          <p:nvPr/>
        </p:nvCxnSpPr>
        <p:spPr>
          <a:xfrm>
            <a:off x="8062294" y="2323337"/>
            <a:ext cx="1736175" cy="0"/>
          </a:xfrm>
          <a:prstGeom prst="straightConnector1">
            <a:avLst/>
          </a:prstGeom>
          <a:ln w="12700">
            <a:solidFill>
              <a:schemeClr val="accent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Speech Bubble: Rectangle 36">
            <a:extLst>
              <a:ext uri="{FF2B5EF4-FFF2-40B4-BE49-F238E27FC236}">
                <a16:creationId xmlns:a16="http://schemas.microsoft.com/office/drawing/2014/main" id="{7E91CCED-FBF0-8566-5837-BF1C6B233755}"/>
              </a:ext>
            </a:extLst>
          </p:cNvPr>
          <p:cNvSpPr/>
          <p:nvPr/>
        </p:nvSpPr>
        <p:spPr>
          <a:xfrm>
            <a:off x="8710856" y="5429813"/>
            <a:ext cx="2503836" cy="820688"/>
          </a:xfrm>
          <a:prstGeom prst="wedgeRoundRectCallout">
            <a:avLst>
              <a:gd name="adj1" fmla="val -55408"/>
              <a:gd name="adj2" fmla="val 20514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chemeClr val="tx1"/>
                </a:solidFill>
              </a:rPr>
              <a:t>Enkelt och skattemässigt effektivt sparande – </a:t>
            </a:r>
            <a:br>
              <a:rPr lang="sv-SE" sz="1200" dirty="0">
                <a:solidFill>
                  <a:schemeClr val="tx1"/>
                </a:solidFill>
              </a:rPr>
            </a:br>
            <a:r>
              <a:rPr lang="sv-SE" sz="1200" dirty="0">
                <a:solidFill>
                  <a:schemeClr val="tx1"/>
                </a:solidFill>
              </a:rPr>
              <a:t>även för företag</a:t>
            </a:r>
          </a:p>
        </p:txBody>
      </p:sp>
      <p:pic>
        <p:nvPicPr>
          <p:cNvPr id="5" name="Bildobjekt 4" descr="En bild som visar skärmbild, Electric blue, symbol, Färggrann&#10;&#10;Automatiskt genererad beskrivning">
            <a:extLst>
              <a:ext uri="{FF2B5EF4-FFF2-40B4-BE49-F238E27FC236}">
                <a16:creationId xmlns:a16="http://schemas.microsoft.com/office/drawing/2014/main" id="{C83B4503-699B-614E-C72B-9F86C73C74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8703" y="4175150"/>
            <a:ext cx="1080000" cy="108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grpSp>
        <p:nvGrpSpPr>
          <p:cNvPr id="52" name="Grupp 51">
            <a:extLst>
              <a:ext uri="{FF2B5EF4-FFF2-40B4-BE49-F238E27FC236}">
                <a16:creationId xmlns:a16="http://schemas.microsoft.com/office/drawing/2014/main" id="{8C4E74D0-12AB-6AF5-5C7A-BAC75652C311}"/>
              </a:ext>
            </a:extLst>
          </p:cNvPr>
          <p:cNvGrpSpPr>
            <a:grpSpLocks noChangeAspect="1"/>
          </p:cNvGrpSpPr>
          <p:nvPr/>
        </p:nvGrpSpPr>
        <p:grpSpPr>
          <a:xfrm>
            <a:off x="1337204" y="2974881"/>
            <a:ext cx="1079754" cy="1080000"/>
            <a:chOff x="1222233" y="3341406"/>
            <a:chExt cx="737539" cy="737539"/>
          </a:xfrm>
          <a:solidFill>
            <a:schemeClr val="bg1"/>
          </a:solidFill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53" name="Rektangel: rundade hörn 52">
              <a:extLst>
                <a:ext uri="{FF2B5EF4-FFF2-40B4-BE49-F238E27FC236}">
                  <a16:creationId xmlns:a16="http://schemas.microsoft.com/office/drawing/2014/main" id="{AA66018B-C9B3-7FBA-5B2E-10AABD008373}"/>
                </a:ext>
              </a:extLst>
            </p:cNvPr>
            <p:cNvSpPr/>
            <p:nvPr/>
          </p:nvSpPr>
          <p:spPr>
            <a:xfrm>
              <a:off x="1222233" y="3341406"/>
              <a:ext cx="737539" cy="737539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600" dirty="0" err="1"/>
            </a:p>
          </p:txBody>
        </p:sp>
        <p:pic>
          <p:nvPicPr>
            <p:cNvPr id="54" name="xyxIcon">
              <a:extLst>
                <a:ext uri="{FF2B5EF4-FFF2-40B4-BE49-F238E27FC236}">
                  <a16:creationId xmlns:a16="http://schemas.microsoft.com/office/drawing/2014/main" id="{1191C159-705F-96F6-F582-0FB598A3460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402651" y="3525668"/>
              <a:ext cx="376703" cy="369015"/>
            </a:xfrm>
            <a:prstGeom prst="rect">
              <a:avLst/>
            </a:prstGeom>
          </p:spPr>
        </p:pic>
      </p:grpSp>
      <p:sp>
        <p:nvSpPr>
          <p:cNvPr id="55" name="TextBox 14">
            <a:extLst>
              <a:ext uri="{FF2B5EF4-FFF2-40B4-BE49-F238E27FC236}">
                <a16:creationId xmlns:a16="http://schemas.microsoft.com/office/drawing/2014/main" id="{836B1AEA-1638-F2C2-5553-5312A75FAA9E}"/>
              </a:ext>
            </a:extLst>
          </p:cNvPr>
          <p:cNvSpPr txBox="1"/>
          <p:nvPr/>
        </p:nvSpPr>
        <p:spPr>
          <a:xfrm>
            <a:off x="1231281" y="4181190"/>
            <a:ext cx="13843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v-SE" dirty="0">
                <a:solidFill>
                  <a:schemeClr val="tx2"/>
                </a:solidFill>
                <a:latin typeface="+mj-lt"/>
              </a:rPr>
              <a:t>Kunder</a:t>
            </a:r>
          </a:p>
        </p:txBody>
      </p:sp>
      <p:sp>
        <p:nvSpPr>
          <p:cNvPr id="56" name="TextBox 14">
            <a:extLst>
              <a:ext uri="{FF2B5EF4-FFF2-40B4-BE49-F238E27FC236}">
                <a16:creationId xmlns:a16="http://schemas.microsoft.com/office/drawing/2014/main" id="{3DFAD8AE-4718-AA42-236A-4E863C265592}"/>
              </a:ext>
            </a:extLst>
          </p:cNvPr>
          <p:cNvSpPr txBox="1"/>
          <p:nvPr/>
        </p:nvSpPr>
        <p:spPr>
          <a:xfrm>
            <a:off x="6829036" y="2974749"/>
            <a:ext cx="139933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v-SE" dirty="0">
                <a:solidFill>
                  <a:schemeClr val="tx2"/>
                </a:solidFill>
                <a:latin typeface="+mj-lt"/>
              </a:rPr>
              <a:t>Depåinstitut</a:t>
            </a:r>
          </a:p>
        </p:txBody>
      </p:sp>
      <p:sp>
        <p:nvSpPr>
          <p:cNvPr id="63" name="TextBox 14">
            <a:extLst>
              <a:ext uri="{FF2B5EF4-FFF2-40B4-BE49-F238E27FC236}">
                <a16:creationId xmlns:a16="http://schemas.microsoft.com/office/drawing/2014/main" id="{12B89CD9-0C38-3AD7-F472-0B6E83FE0429}"/>
              </a:ext>
            </a:extLst>
          </p:cNvPr>
          <p:cNvSpPr txBox="1"/>
          <p:nvPr/>
        </p:nvSpPr>
        <p:spPr>
          <a:xfrm>
            <a:off x="9235411" y="2977301"/>
            <a:ext cx="214324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v-SE" dirty="0">
                <a:solidFill>
                  <a:schemeClr val="tx2"/>
                </a:solidFill>
                <a:latin typeface="+mj-lt"/>
              </a:rPr>
              <a:t>Handelsplattformar</a:t>
            </a:r>
          </a:p>
        </p:txBody>
      </p:sp>
      <p:grpSp>
        <p:nvGrpSpPr>
          <p:cNvPr id="69" name="Grupp 68">
            <a:extLst>
              <a:ext uri="{FF2B5EF4-FFF2-40B4-BE49-F238E27FC236}">
                <a16:creationId xmlns:a16="http://schemas.microsoft.com/office/drawing/2014/main" id="{90FFD315-F31E-BE39-B322-1B4CCBD6BEFC}"/>
              </a:ext>
            </a:extLst>
          </p:cNvPr>
          <p:cNvGrpSpPr>
            <a:grpSpLocks noChangeAspect="1"/>
          </p:cNvGrpSpPr>
          <p:nvPr/>
        </p:nvGrpSpPr>
        <p:grpSpPr>
          <a:xfrm>
            <a:off x="4144192" y="2974749"/>
            <a:ext cx="1080000" cy="1080000"/>
            <a:chOff x="3905241" y="3368632"/>
            <a:chExt cx="737539" cy="737539"/>
          </a:xfrm>
          <a:solidFill>
            <a:schemeClr val="bg1"/>
          </a:solidFill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58" name="Rektangel: rundade hörn 57">
              <a:extLst>
                <a:ext uri="{FF2B5EF4-FFF2-40B4-BE49-F238E27FC236}">
                  <a16:creationId xmlns:a16="http://schemas.microsoft.com/office/drawing/2014/main" id="{22BEB024-0C80-10E1-6F59-C4F6393A4C59}"/>
                </a:ext>
              </a:extLst>
            </p:cNvPr>
            <p:cNvSpPr/>
            <p:nvPr/>
          </p:nvSpPr>
          <p:spPr>
            <a:xfrm>
              <a:off x="3905241" y="3368632"/>
              <a:ext cx="737539" cy="737539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600" dirty="0" err="1"/>
            </a:p>
          </p:txBody>
        </p:sp>
        <p:pic>
          <p:nvPicPr>
            <p:cNvPr id="65" name="xyxIcon">
              <a:extLst>
                <a:ext uri="{FF2B5EF4-FFF2-40B4-BE49-F238E27FC236}">
                  <a16:creationId xmlns:a16="http://schemas.microsoft.com/office/drawing/2014/main" id="{F0A5818C-4A96-8C4F-4B03-381271241F2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085001" y="3570701"/>
              <a:ext cx="377400" cy="377400"/>
            </a:xfrm>
            <a:prstGeom prst="rect">
              <a:avLst/>
            </a:prstGeom>
          </p:spPr>
        </p:pic>
      </p:grpSp>
      <p:grpSp>
        <p:nvGrpSpPr>
          <p:cNvPr id="71" name="Grupp 70">
            <a:extLst>
              <a:ext uri="{FF2B5EF4-FFF2-40B4-BE49-F238E27FC236}">
                <a16:creationId xmlns:a16="http://schemas.microsoft.com/office/drawing/2014/main" id="{7160C592-83A0-4A08-C9AA-5BCDD20D236E}"/>
              </a:ext>
            </a:extLst>
          </p:cNvPr>
          <p:cNvGrpSpPr>
            <a:grpSpLocks noChangeAspect="1"/>
          </p:cNvGrpSpPr>
          <p:nvPr/>
        </p:nvGrpSpPr>
        <p:grpSpPr>
          <a:xfrm>
            <a:off x="6982969" y="1783337"/>
            <a:ext cx="1079325" cy="1080000"/>
            <a:chOff x="6773625" y="1511299"/>
            <a:chExt cx="737539" cy="737539"/>
          </a:xfrm>
          <a:solidFill>
            <a:schemeClr val="bg1"/>
          </a:solidFill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67" name="Rektangel: rundade hörn 66">
              <a:extLst>
                <a:ext uri="{FF2B5EF4-FFF2-40B4-BE49-F238E27FC236}">
                  <a16:creationId xmlns:a16="http://schemas.microsoft.com/office/drawing/2014/main" id="{0B05456F-C6BA-704E-20F5-11A6C51F08CF}"/>
                </a:ext>
              </a:extLst>
            </p:cNvPr>
            <p:cNvSpPr/>
            <p:nvPr/>
          </p:nvSpPr>
          <p:spPr>
            <a:xfrm>
              <a:off x="6773625" y="1511299"/>
              <a:ext cx="737539" cy="737539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600" dirty="0" err="1"/>
            </a:p>
          </p:txBody>
        </p:sp>
        <p:pic>
          <p:nvPicPr>
            <p:cNvPr id="70" name="xyxIcon">
              <a:extLst>
                <a:ext uri="{FF2B5EF4-FFF2-40B4-BE49-F238E27FC236}">
                  <a16:creationId xmlns:a16="http://schemas.microsoft.com/office/drawing/2014/main" id="{5BEB9F4D-79AD-02C7-D680-86B3BC3125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958135" y="1695808"/>
              <a:ext cx="368520" cy="368521"/>
            </a:xfrm>
            <a:prstGeom prst="rect">
              <a:avLst/>
            </a:prstGeom>
          </p:spPr>
        </p:pic>
      </p:grpSp>
      <p:grpSp>
        <p:nvGrpSpPr>
          <p:cNvPr id="76" name="Grupp 75">
            <a:extLst>
              <a:ext uri="{FF2B5EF4-FFF2-40B4-BE49-F238E27FC236}">
                <a16:creationId xmlns:a16="http://schemas.microsoft.com/office/drawing/2014/main" id="{DFDE6E92-190F-247B-ED22-48EED03808AD}"/>
              </a:ext>
            </a:extLst>
          </p:cNvPr>
          <p:cNvGrpSpPr>
            <a:grpSpLocks noChangeAspect="1"/>
          </p:cNvGrpSpPr>
          <p:nvPr/>
        </p:nvGrpSpPr>
        <p:grpSpPr>
          <a:xfrm>
            <a:off x="9798469" y="1783337"/>
            <a:ext cx="1080000" cy="1080000"/>
            <a:chOff x="9866861" y="2259045"/>
            <a:chExt cx="737539" cy="737539"/>
          </a:xfrm>
          <a:solidFill>
            <a:schemeClr val="bg1"/>
          </a:solidFill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73" name="Rektangel: rundade hörn 72">
              <a:extLst>
                <a:ext uri="{FF2B5EF4-FFF2-40B4-BE49-F238E27FC236}">
                  <a16:creationId xmlns:a16="http://schemas.microsoft.com/office/drawing/2014/main" id="{6FBCEDAD-0C05-6365-77A1-E5FC1D7A5BFF}"/>
                </a:ext>
              </a:extLst>
            </p:cNvPr>
            <p:cNvSpPr/>
            <p:nvPr/>
          </p:nvSpPr>
          <p:spPr>
            <a:xfrm>
              <a:off x="9866861" y="2259045"/>
              <a:ext cx="737539" cy="737539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600" dirty="0" err="1"/>
            </a:p>
          </p:txBody>
        </p:sp>
        <p:pic>
          <p:nvPicPr>
            <p:cNvPr id="75" name="Bild 74">
              <a:extLst>
                <a:ext uri="{FF2B5EF4-FFF2-40B4-BE49-F238E27FC236}">
                  <a16:creationId xmlns:a16="http://schemas.microsoft.com/office/drawing/2014/main" id="{A0B3DC50-E41E-4136-7552-D67342DBA8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0050801" y="2442417"/>
              <a:ext cx="369659" cy="369659"/>
            </a:xfrm>
            <a:prstGeom prst="rect">
              <a:avLst/>
            </a:prstGeom>
          </p:spPr>
        </p:pic>
      </p:grpSp>
      <p:cxnSp>
        <p:nvCxnSpPr>
          <p:cNvPr id="2" name="Connector: Elbow 1">
            <a:extLst>
              <a:ext uri="{FF2B5EF4-FFF2-40B4-BE49-F238E27FC236}">
                <a16:creationId xmlns:a16="http://schemas.microsoft.com/office/drawing/2014/main" id="{6A12F034-881D-30CD-3154-BEC52DF45ADE}"/>
              </a:ext>
            </a:extLst>
          </p:cNvPr>
          <p:cNvCxnSpPr>
            <a:cxnSpLocks/>
            <a:stCxn id="53" idx="0"/>
          </p:cNvCxnSpPr>
          <p:nvPr/>
        </p:nvCxnSpPr>
        <p:spPr>
          <a:xfrm rot="5400000" flipH="1" flipV="1">
            <a:off x="4042872" y="52084"/>
            <a:ext cx="757006" cy="5088588"/>
          </a:xfrm>
          <a:prstGeom prst="bentConnector2">
            <a:avLst/>
          </a:prstGeom>
          <a:ln w="127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1C0860F-133D-9F63-CD2A-F098E748DF5A}"/>
              </a:ext>
            </a:extLst>
          </p:cNvPr>
          <p:cNvSpPr txBox="1"/>
          <p:nvPr/>
        </p:nvSpPr>
        <p:spPr>
          <a:xfrm>
            <a:off x="3741200" y="2123774"/>
            <a:ext cx="1141136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sv-SE" sz="800" dirty="0"/>
              <a:t>Orderläggning </a:t>
            </a:r>
            <a:br>
              <a:rPr lang="sv-SE" sz="800" dirty="0"/>
            </a:br>
            <a:r>
              <a:rPr lang="sv-SE" sz="800" dirty="0"/>
              <a:t>(kan gå via rådgivare)</a:t>
            </a:r>
          </a:p>
        </p:txBody>
      </p:sp>
    </p:spTree>
    <p:extLst>
      <p:ext uri="{BB962C8B-B14F-4D97-AF65-F5344CB8AC3E}">
        <p14:creationId xmlns:p14="http://schemas.microsoft.com/office/powerpoint/2010/main" val="947028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E61FEB21-2525-4D91-8391-98BF870C317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11" imgH="411" progId="TCLayout.ActiveDocument.1">
                  <p:embed/>
                </p:oleObj>
              </mc:Choice>
              <mc:Fallback>
                <p:oleObj name="think-cell Slide" r:id="rId4" imgW="411" imgH="411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E61FEB21-2525-4D91-8391-98BF870C31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317C48-03BC-4597-8270-736592E061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1AD1EF-0862-4970-85B2-DC445227086F}" type="slidenum">
              <a:rPr kumimoji="0" lang="sv-SE" sz="5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sv-SE" sz="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C19C9C-5517-4E4D-97E5-73076652DF0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9803" y="368300"/>
            <a:ext cx="10872787" cy="919163"/>
          </a:xfrm>
        </p:spPr>
        <p:txBody>
          <a:bodyPr vert="horz"/>
          <a:lstStyle/>
          <a:p>
            <a:r>
              <a:rPr lang="sv-SE" b="1" dirty="0"/>
              <a:t>Vårt team | </a:t>
            </a:r>
            <a:r>
              <a:rPr lang="sv-SE" dirty="0"/>
              <a:t>Hör av er så blir vi glada!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018DCD6-D0ED-52C4-1C67-299A0C012F18}"/>
              </a:ext>
            </a:extLst>
          </p:cNvPr>
          <p:cNvGrpSpPr/>
          <p:nvPr/>
        </p:nvGrpSpPr>
        <p:grpSpPr>
          <a:xfrm>
            <a:off x="649077" y="2632262"/>
            <a:ext cx="10883120" cy="2611411"/>
            <a:chOff x="649077" y="1825927"/>
            <a:chExt cx="10883120" cy="2611411"/>
          </a:xfrm>
        </p:grpSpPr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CFB7BD3A-3EF0-9079-9AB5-1808B89E7796}"/>
                </a:ext>
              </a:extLst>
            </p:cNvPr>
            <p:cNvSpPr txBox="1">
              <a:spLocks/>
            </p:cNvSpPr>
            <p:nvPr/>
          </p:nvSpPr>
          <p:spPr>
            <a:xfrm>
              <a:off x="649077" y="3609997"/>
              <a:ext cx="1636922" cy="827341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000" b="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Eric Allberg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Chef Partners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070-360 46 08</a:t>
              </a:r>
              <a:br>
                <a:rPr lang="sv-SE" sz="1000" dirty="0">
                  <a:solidFill>
                    <a:srgbClr val="000000"/>
                  </a:solidFill>
                  <a:latin typeface="Inter"/>
                </a:rPr>
              </a:br>
              <a:r>
                <a:rPr lang="sv-SE" sz="1000" dirty="0">
                  <a:solidFill>
                    <a:srgbClr val="000000"/>
                  </a:solidFill>
                  <a:latin typeface="Inter"/>
                  <a:hlinkClick r:id="rId6"/>
                </a:rPr>
                <a:t>eric.allberg@futur.se</a:t>
              </a:r>
              <a:endParaRPr lang="sv-SE" sz="1000" dirty="0">
                <a:solidFill>
                  <a:srgbClr val="000000"/>
                </a:solidFill>
                <a:latin typeface="Inter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endParaRPr>
            </a:p>
          </p:txBody>
        </p:sp>
        <p:sp>
          <p:nvSpPr>
            <p:cNvPr id="17" name="Title 1">
              <a:extLst>
                <a:ext uri="{FF2B5EF4-FFF2-40B4-BE49-F238E27FC236}">
                  <a16:creationId xmlns:a16="http://schemas.microsoft.com/office/drawing/2014/main" id="{98851452-BBBD-F34F-9915-9BEBDEBA0FE0}"/>
                </a:ext>
              </a:extLst>
            </p:cNvPr>
            <p:cNvSpPr txBox="1">
              <a:spLocks/>
            </p:cNvSpPr>
            <p:nvPr/>
          </p:nvSpPr>
          <p:spPr>
            <a:xfrm>
              <a:off x="2509043" y="3609997"/>
              <a:ext cx="1626196" cy="827341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000" b="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Staffan Helin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Partnerkontakt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070-648 24 73</a:t>
              </a:r>
              <a:b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</a:br>
              <a: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  <a:hlinkClick r:id="rId7"/>
                </a:rPr>
                <a:t>staffan.helin@futur.se</a:t>
              </a:r>
              <a:endPara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endParaRPr>
            </a:p>
          </p:txBody>
        </p:sp>
        <p:sp>
          <p:nvSpPr>
            <p:cNvPr id="18" name="Title 1">
              <a:extLst>
                <a:ext uri="{FF2B5EF4-FFF2-40B4-BE49-F238E27FC236}">
                  <a16:creationId xmlns:a16="http://schemas.microsoft.com/office/drawing/2014/main" id="{1030049C-4791-3508-FA81-1A7197D6785E}"/>
                </a:ext>
              </a:extLst>
            </p:cNvPr>
            <p:cNvSpPr txBox="1">
              <a:spLocks/>
            </p:cNvSpPr>
            <p:nvPr/>
          </p:nvSpPr>
          <p:spPr>
            <a:xfrm>
              <a:off x="4352891" y="3609997"/>
              <a:ext cx="1626196" cy="827341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000" b="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Niklas Svensson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Partnerkontakt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076-698 67 34</a:t>
              </a:r>
              <a:b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</a:br>
              <a: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  <a:hlinkClick r:id="rId8"/>
                </a:rPr>
                <a:t>niklas.svensson@futur.se</a:t>
              </a:r>
              <a:endPara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endParaRPr>
            </a:p>
          </p:txBody>
        </p:sp>
        <p:sp>
          <p:nvSpPr>
            <p:cNvPr id="19" name="Title 1">
              <a:extLst>
                <a:ext uri="{FF2B5EF4-FFF2-40B4-BE49-F238E27FC236}">
                  <a16:creationId xmlns:a16="http://schemas.microsoft.com/office/drawing/2014/main" id="{B472D29F-D13C-3BAF-A3FE-F9644217F7C5}"/>
                </a:ext>
              </a:extLst>
            </p:cNvPr>
            <p:cNvSpPr txBox="1">
              <a:spLocks/>
            </p:cNvSpPr>
            <p:nvPr/>
          </p:nvSpPr>
          <p:spPr>
            <a:xfrm>
              <a:off x="6203910" y="3609997"/>
              <a:ext cx="1626196" cy="827341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000" b="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Anna Brandt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Partnerkontakt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073-620 28 76</a:t>
              </a:r>
              <a:b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</a:br>
              <a:r>
                <a:rPr kumimoji="0" lang="sv-SE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hlinkClick r:id="rId9"/>
                </a:rPr>
                <a:t>anna.brandt@futur</a:t>
              </a:r>
              <a:r>
                <a:rPr lang="sv-SE" sz="1000" dirty="0">
                  <a:solidFill>
                    <a:srgbClr val="000000"/>
                  </a:solidFill>
                  <a:latin typeface="Inter"/>
                  <a:hlinkClick r:id="rId9"/>
                </a:rPr>
                <a:t>.se</a:t>
              </a:r>
              <a:endParaRPr lang="sv-SE" sz="1000" dirty="0">
                <a:solidFill>
                  <a:srgbClr val="000000"/>
                </a:solidFill>
                <a:latin typeface="Inter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endParaRPr>
            </a:p>
          </p:txBody>
        </p:sp>
        <p:sp>
          <p:nvSpPr>
            <p:cNvPr id="20" name="Title 1">
              <a:extLst>
                <a:ext uri="{FF2B5EF4-FFF2-40B4-BE49-F238E27FC236}">
                  <a16:creationId xmlns:a16="http://schemas.microsoft.com/office/drawing/2014/main" id="{17465F60-C227-AF78-1C85-D85409471EFA}"/>
                </a:ext>
              </a:extLst>
            </p:cNvPr>
            <p:cNvSpPr txBox="1">
              <a:spLocks/>
            </p:cNvSpPr>
            <p:nvPr/>
          </p:nvSpPr>
          <p:spPr>
            <a:xfrm>
              <a:off x="9906001" y="3609997"/>
              <a:ext cx="1626196" cy="827341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000" b="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Kristina Lindholm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Partnerkoordinator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076-697 89 77</a:t>
              </a:r>
              <a:b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</a:br>
              <a: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  <a:hlinkClick r:id="rId10"/>
                </a:rPr>
                <a:t>kristina.lindholm@futur.se</a:t>
              </a:r>
              <a:endPara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endParaRPr>
            </a:p>
          </p:txBody>
        </p:sp>
        <p:pic>
          <p:nvPicPr>
            <p:cNvPr id="14" name="Bildobjekt 13" descr="En bild som visar person, Människoansikte, klädsel, person&#10;&#10;Automatiskt genererad beskrivning">
              <a:extLst>
                <a:ext uri="{FF2B5EF4-FFF2-40B4-BE49-F238E27FC236}">
                  <a16:creationId xmlns:a16="http://schemas.microsoft.com/office/drawing/2014/main" id="{9858C404-827B-BF2B-5BEA-9C0C62190D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9803" y="1825928"/>
              <a:ext cx="1626197" cy="1626197"/>
            </a:xfrm>
            <a:prstGeom prst="roundRect">
              <a:avLst>
                <a:gd name="adj" fmla="val 11515"/>
              </a:avLst>
            </a:prstGeom>
          </p:spPr>
        </p:pic>
        <p:pic>
          <p:nvPicPr>
            <p:cNvPr id="22" name="Bildobjekt 21" descr="En bild som visar Människoansikte, person, klädsel, leende&#10;&#10;Automatiskt genererad beskrivning">
              <a:extLst>
                <a:ext uri="{FF2B5EF4-FFF2-40B4-BE49-F238E27FC236}">
                  <a16:creationId xmlns:a16="http://schemas.microsoft.com/office/drawing/2014/main" id="{D9D46D94-FDBF-41C8-C5C5-E30C37FB4A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58283" y="1825928"/>
              <a:ext cx="1626197" cy="1626197"/>
            </a:xfrm>
            <a:prstGeom prst="roundRect">
              <a:avLst>
                <a:gd name="adj" fmla="val 11301"/>
              </a:avLst>
            </a:prstGeom>
          </p:spPr>
        </p:pic>
        <p:pic>
          <p:nvPicPr>
            <p:cNvPr id="24" name="Bildobjekt 23" descr="En bild som visar Människoansikte, klädsel, person, leende&#10;&#10;Automatiskt genererad beskrivning">
              <a:extLst>
                <a:ext uri="{FF2B5EF4-FFF2-40B4-BE49-F238E27FC236}">
                  <a16:creationId xmlns:a16="http://schemas.microsoft.com/office/drawing/2014/main" id="{53E3E296-433B-A957-D6F2-2C9DF399C1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07523" y="1825929"/>
              <a:ext cx="1626196" cy="1626196"/>
            </a:xfrm>
            <a:prstGeom prst="roundRect">
              <a:avLst>
                <a:gd name="adj" fmla="val 11086"/>
              </a:avLst>
            </a:prstGeom>
          </p:spPr>
        </p:pic>
        <p:pic>
          <p:nvPicPr>
            <p:cNvPr id="26" name="Bildobjekt 25" descr="En bild som visar Människoansikte, person, leende, klädsel&#10;&#10;Automatiskt genererad beskrivning">
              <a:extLst>
                <a:ext uri="{FF2B5EF4-FFF2-40B4-BE49-F238E27FC236}">
                  <a16:creationId xmlns:a16="http://schemas.microsoft.com/office/drawing/2014/main" id="{03044EFE-2017-7FF3-88A6-F5F2BEE94B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09043" y="1825927"/>
              <a:ext cx="1626197" cy="1626197"/>
            </a:xfrm>
            <a:prstGeom prst="roundRect">
              <a:avLst>
                <a:gd name="adj" fmla="val 11945"/>
              </a:avLst>
            </a:prstGeom>
          </p:spPr>
        </p:pic>
        <p:sp>
          <p:nvSpPr>
            <p:cNvPr id="9" name="Title 1">
              <a:extLst>
                <a:ext uri="{FF2B5EF4-FFF2-40B4-BE49-F238E27FC236}">
                  <a16:creationId xmlns:a16="http://schemas.microsoft.com/office/drawing/2014/main" id="{94FF86BA-8F8C-7125-8AF4-609D299BDDAE}"/>
                </a:ext>
              </a:extLst>
            </p:cNvPr>
            <p:cNvSpPr txBox="1">
              <a:spLocks/>
            </p:cNvSpPr>
            <p:nvPr/>
          </p:nvSpPr>
          <p:spPr>
            <a:xfrm>
              <a:off x="8037649" y="3609997"/>
              <a:ext cx="1626196" cy="827341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000" b="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141414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Mats Johansson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sv-SE" sz="1200" dirty="0">
                  <a:solidFill>
                    <a:srgbClr val="000000"/>
                  </a:solidFill>
                  <a:latin typeface="Inter"/>
                </a:rPr>
                <a:t>Partnerkontakt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  <a:t>070-887 61 03</a:t>
              </a:r>
              <a:br>
                <a:rPr kumimoji="0" lang="sv-SE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ea typeface="+mj-ea"/>
                  <a:cs typeface="+mj-cs"/>
                </a:rPr>
              </a:br>
              <a:r>
                <a:rPr kumimoji="0" lang="sv-SE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Inter"/>
                  <a:hlinkClick r:id="rId15"/>
                </a:rPr>
                <a:t>mats.johansson</a:t>
              </a:r>
              <a:r>
                <a:rPr lang="sv-SE" sz="1000" dirty="0">
                  <a:solidFill>
                    <a:srgbClr val="000000"/>
                  </a:solidFill>
                  <a:latin typeface="Inter"/>
                  <a:hlinkClick r:id="rId15"/>
                </a:rPr>
                <a:t>@futur.se</a:t>
              </a:r>
              <a:endParaRPr lang="sv-SE" sz="1000" dirty="0">
                <a:solidFill>
                  <a:srgbClr val="000000"/>
                </a:solidFill>
                <a:latin typeface="Inter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er"/>
                <a:ea typeface="+mj-ea"/>
                <a:cs typeface="+mj-cs"/>
              </a:endParaRPr>
            </a:p>
          </p:txBody>
        </p:sp>
        <p:pic>
          <p:nvPicPr>
            <p:cNvPr id="11" name="Bildobjekt 10">
              <a:extLst>
                <a:ext uri="{FF2B5EF4-FFF2-40B4-BE49-F238E27FC236}">
                  <a16:creationId xmlns:a16="http://schemas.microsoft.com/office/drawing/2014/main" id="{D6B6BBE2-B0C4-17A0-F0AF-74703FE858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06001" y="1825927"/>
              <a:ext cx="1626196" cy="1626196"/>
            </a:xfrm>
            <a:prstGeom prst="roundRect">
              <a:avLst>
                <a:gd name="adj" fmla="val 11086"/>
              </a:avLst>
            </a:prstGeom>
          </p:spPr>
        </p:pic>
        <p:pic>
          <p:nvPicPr>
            <p:cNvPr id="23" name="Bildobjekt 22">
              <a:extLst>
                <a:ext uri="{FF2B5EF4-FFF2-40B4-BE49-F238E27FC236}">
                  <a16:creationId xmlns:a16="http://schemas.microsoft.com/office/drawing/2014/main" id="{CCD8188A-302E-C2D1-1AE3-5896FBFA939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047982" y="1825927"/>
              <a:ext cx="1626196" cy="1626196"/>
            </a:xfrm>
            <a:prstGeom prst="roundRect">
              <a:avLst>
                <a:gd name="adj" fmla="val 11086"/>
              </a:avLst>
            </a:prstGeom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0DB0B041-2F8A-F35E-65A3-A1E5C1496428}"/>
              </a:ext>
            </a:extLst>
          </p:cNvPr>
          <p:cNvSpPr/>
          <p:nvPr/>
        </p:nvSpPr>
        <p:spPr>
          <a:xfrm>
            <a:off x="590204" y="2535382"/>
            <a:ext cx="3665912" cy="3075709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600" dirty="0" err="1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6E778C-6D18-2E96-77F7-4D44D9D3BDB7}"/>
              </a:ext>
            </a:extLst>
          </p:cNvPr>
          <p:cNvSpPr/>
          <p:nvPr/>
        </p:nvSpPr>
        <p:spPr>
          <a:xfrm>
            <a:off x="6119010" y="2535382"/>
            <a:ext cx="5482785" cy="3075709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600" dirty="0" err="1"/>
          </a:p>
        </p:txBody>
      </p:sp>
    </p:spTree>
    <p:extLst>
      <p:ext uri="{BB962C8B-B14F-4D97-AF65-F5344CB8AC3E}">
        <p14:creationId xmlns:p14="http://schemas.microsoft.com/office/powerpoint/2010/main" val="6949089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cVJBTvpDY3FZ.baYkQsg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lpont6cXNR8pGhn6RJOH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8CrMFiUuo2I6QG5MqBOe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ZTTN0VIFK0gjvHSiDyGT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L7vhG79toKgY0s1wjvrD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Fzb711.pFLwcB07qT643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aluVA7WkSSOTypAvcBIt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MLuJmwfyH.wduvXi.TIO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oz7mPQNXi844a3BuFeTa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DrDYw0DAB49Pn5HEipSK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Ktf5lvXUtAXyE1D43Vpw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b9v5XTnDklcy9Ai73olt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G_LANGUAGETEXTBOX" val="Sv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7OWklLmSVH28GB5DfFBa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9dJifH2v64VRhA5G79pw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fYykT0XJomwYKBuuP6Mi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Tt2D4Citv4iukZ2T7duJg"/>
</p:tagLst>
</file>

<file path=ppt/theme/theme1.xml><?xml version="1.0" encoding="utf-8"?>
<a:theme xmlns:a="http://schemas.openxmlformats.org/drawingml/2006/main" name="Futur Pension">
  <a:themeElements>
    <a:clrScheme name="Futur Pension">
      <a:dk1>
        <a:srgbClr val="000000"/>
      </a:dk1>
      <a:lt1>
        <a:srgbClr val="FFFFFF"/>
      </a:lt1>
      <a:dk2>
        <a:srgbClr val="141414"/>
      </a:dk2>
      <a:lt2>
        <a:srgbClr val="F0EFEE"/>
      </a:lt2>
      <a:accent1>
        <a:srgbClr val="0000FF"/>
      </a:accent1>
      <a:accent2>
        <a:srgbClr val="061F51"/>
      </a:accent2>
      <a:accent3>
        <a:srgbClr val="01BFDE"/>
      </a:accent3>
      <a:accent4>
        <a:srgbClr val="65EFA0"/>
      </a:accent4>
      <a:accent5>
        <a:srgbClr val="05148F"/>
      </a:accent5>
      <a:accent6>
        <a:srgbClr val="2694ED"/>
      </a:accent6>
      <a:hlink>
        <a:srgbClr val="0C0C0C"/>
      </a:hlink>
      <a:folHlink>
        <a:srgbClr val="000000"/>
      </a:folHlink>
    </a:clrScheme>
    <a:fontScheme name="Futur Pension">
      <a:majorFont>
        <a:latin typeface="Gilroy Bold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z="1600" smtClean="0"/>
        </a:defPPr>
      </a:lstStyle>
    </a:txDef>
  </a:objectDefaults>
  <a:extraClrSchemeLst/>
  <a:custClrLst>
    <a:custClr name="#F3BE2C">
      <a:srgbClr val="F3BE2C"/>
    </a:custClr>
    <a:custClr name="#F3BE2C">
      <a:srgbClr val="F3BE2C"/>
    </a:custClr>
    <a:custClr name="#E85967">
      <a:srgbClr val="E85967"/>
    </a:custClr>
  </a:custClrLst>
  <a:extLst>
    <a:ext uri="{05A4C25C-085E-4340-85A3-A5531E510DB2}">
      <thm15:themeFamily xmlns:thm15="http://schemas.microsoft.com/office/thememl/2012/main" name="Futur Pension.potx" id="{FB944AB2-E8E3-4744-89E1-E9FA92561FEC}" vid="{FB612E5B-004D-49C7-BCB9-A9CF48ECE5B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13B40794165B841AFFDDAECD6C6E87D" ma:contentTypeVersion="4" ma:contentTypeDescription="Create a new document." ma:contentTypeScope="" ma:versionID="62a942bd233914db3f733b50088b7d4e">
  <xsd:schema xmlns:xsd="http://www.w3.org/2001/XMLSchema" xmlns:xs="http://www.w3.org/2001/XMLSchema" xmlns:p="http://schemas.microsoft.com/office/2006/metadata/properties" xmlns:ns2="87b7ad80-b784-495d-a74f-35dcc3c9c577" targetNamespace="http://schemas.microsoft.com/office/2006/metadata/properties" ma:root="true" ma:fieldsID="f903e0c03858ae61ab288b5449be5e51" ns2:_="">
    <xsd:import namespace="87b7ad80-b784-495d-a74f-35dcc3c9c5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b7ad80-b784-495d-a74f-35dcc3c9c5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41CEBDC-7980-43F2-A2D9-48E0230251A0}"/>
</file>

<file path=customXml/itemProps2.xml><?xml version="1.0" encoding="utf-8"?>
<ds:datastoreItem xmlns:ds="http://schemas.openxmlformats.org/officeDocument/2006/customXml" ds:itemID="{D5A61438-84D5-4056-A9C7-06071C78FB72}"/>
</file>

<file path=customXml/itemProps3.xml><?xml version="1.0" encoding="utf-8"?>
<ds:datastoreItem xmlns:ds="http://schemas.openxmlformats.org/officeDocument/2006/customXml" ds:itemID="{596F7F22-E693-4305-B2A1-2B3096424CE2}"/>
</file>

<file path=docProps/app.xml><?xml version="1.0" encoding="utf-8"?>
<Properties xmlns="http://schemas.openxmlformats.org/officeDocument/2006/extended-properties" xmlns:vt="http://schemas.openxmlformats.org/officeDocument/2006/docPropsVTypes">
  <TotalTime>1188</TotalTime>
  <Words>554</Words>
  <Application>Microsoft Office PowerPoint</Application>
  <PresentationFormat>Widescreen</PresentationFormat>
  <Paragraphs>108</Paragraphs>
  <Slides>10</Slides>
  <Notes>5</Notes>
  <HiddenSlides>2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Gilroy Bold</vt:lpstr>
      <vt:lpstr>Inter</vt:lpstr>
      <vt:lpstr>Inter Light</vt:lpstr>
      <vt:lpstr>Open Sans Semibold</vt:lpstr>
      <vt:lpstr>Futur Pension</vt:lpstr>
      <vt:lpstr>think-cell Slide</vt:lpstr>
      <vt:lpstr>Futur</vt:lpstr>
      <vt:lpstr>Snabba fakta om Futur</vt:lpstr>
      <vt:lpstr>Teknikplattformen ger svårslagen innovationskraft</vt:lpstr>
      <vt:lpstr>Stark tillväxt och hög skalbarhet senaste tio åren –  Till gagn för partners och kunder</vt:lpstr>
      <vt:lpstr>Höjdpunkter från året</vt:lpstr>
      <vt:lpstr>Våra erbjudanden</vt:lpstr>
      <vt:lpstr> Noga utvalt och välsorterat fondutbud</vt:lpstr>
      <vt:lpstr>Depåförsäkring | Så funkar det</vt:lpstr>
      <vt:lpstr>Vårt team | Hör av er så blir vi glada!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Futur</dc:title>
  <dc:creator>Johanna Nystedt</dc:creator>
  <cp:lastModifiedBy>Robin Norberg</cp:lastModifiedBy>
  <cp:revision>12</cp:revision>
  <dcterms:created xsi:type="dcterms:W3CDTF">2024-01-24T13:44:15Z</dcterms:created>
  <dcterms:modified xsi:type="dcterms:W3CDTF">2025-02-12T08:24:33Z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106ce91-da23-4a22-8ec7-5fce30886e35_Enabled">
    <vt:lpwstr>true</vt:lpwstr>
  </property>
  <property fmtid="{D5CDD505-2E9C-101B-9397-08002B2CF9AE}" pid="3" name="MSIP_Label_e106ce91-da23-4a22-8ec7-5fce30886e35_SetDate">
    <vt:lpwstr>2025-02-11T15:15:41Z</vt:lpwstr>
  </property>
  <property fmtid="{D5CDD505-2E9C-101B-9397-08002B2CF9AE}" pid="4" name="MSIP_Label_e106ce91-da23-4a22-8ec7-5fce30886e35_Method">
    <vt:lpwstr>Standard</vt:lpwstr>
  </property>
  <property fmtid="{D5CDD505-2E9C-101B-9397-08002B2CF9AE}" pid="5" name="MSIP_Label_e106ce91-da23-4a22-8ec7-5fce30886e35_Name">
    <vt:lpwstr>General</vt:lpwstr>
  </property>
  <property fmtid="{D5CDD505-2E9C-101B-9397-08002B2CF9AE}" pid="6" name="MSIP_Label_e106ce91-da23-4a22-8ec7-5fce30886e35_SiteId">
    <vt:lpwstr>6be34ec2-de48-47e3-b550-2df58f106d93</vt:lpwstr>
  </property>
  <property fmtid="{D5CDD505-2E9C-101B-9397-08002B2CF9AE}" pid="7" name="MSIP_Label_e106ce91-da23-4a22-8ec7-5fce30886e35_ActionId">
    <vt:lpwstr>b8726d86-0b58-44e3-ac71-bcd8ec24ee02</vt:lpwstr>
  </property>
  <property fmtid="{D5CDD505-2E9C-101B-9397-08002B2CF9AE}" pid="8" name="MSIP_Label_e106ce91-da23-4a22-8ec7-5fce30886e35_ContentBits">
    <vt:lpwstr>0</vt:lpwstr>
  </property>
  <property fmtid="{D5CDD505-2E9C-101B-9397-08002B2CF9AE}" pid="9" name="ContentTypeId">
    <vt:lpwstr>0x010100A13B40794165B841AFFDDAECD6C6E87D</vt:lpwstr>
  </property>
  <property fmtid="{D5CDD505-2E9C-101B-9397-08002B2CF9AE}" pid="10" name="Order">
    <vt:r8>800</vt:r8>
  </property>
</Properties>
</file>